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27"/>
  </p:notesMasterIdLst>
  <p:sldIdLst>
    <p:sldId id="272" r:id="rId4"/>
    <p:sldId id="266" r:id="rId5"/>
    <p:sldId id="259" r:id="rId6"/>
    <p:sldId id="314" r:id="rId7"/>
    <p:sldId id="321" r:id="rId8"/>
    <p:sldId id="322" r:id="rId9"/>
    <p:sldId id="293" r:id="rId10"/>
    <p:sldId id="288" r:id="rId11"/>
    <p:sldId id="309" r:id="rId12"/>
    <p:sldId id="310" r:id="rId13"/>
    <p:sldId id="319" r:id="rId14"/>
    <p:sldId id="316" r:id="rId15"/>
    <p:sldId id="318" r:id="rId16"/>
    <p:sldId id="317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20" r:id="rId25"/>
    <p:sldId id="283" r:id="rId26"/>
  </p:sldIdLst>
  <p:sldSz cx="9144000" cy="5143500" type="screen16x9"/>
  <p:notesSz cx="6886575" cy="10017125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6D40E2-EE92-1456-8D00-D513385DAD24}" name="Mary O'Hagan (Health)" initials="MO(" userId="S::mary.o'hagan@health.vic.gov.au::744380fc-ef69-45c1-b0d0-77b0203eb7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663"/>
    <a:srgbClr val="C5511A"/>
    <a:srgbClr val="000000"/>
    <a:srgbClr val="AF272F"/>
    <a:srgbClr val="53565A"/>
    <a:srgbClr val="201547"/>
    <a:srgbClr val="87189D"/>
    <a:srgbClr val="D50032"/>
    <a:srgbClr val="007B4B"/>
    <a:srgbClr val="DA3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6E878-2A32-4535-AC75-72DBCE724DCB}" v="1" dt="2023-03-16T00:52:01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733" autoAdjust="0"/>
  </p:normalViewPr>
  <p:slideViewPr>
    <p:cSldViewPr snapToGrid="0" snapToObjects="1">
      <p:cViewPr varScale="1">
        <p:scale>
          <a:sx n="118" d="100"/>
          <a:sy n="118" d="100"/>
        </p:scale>
        <p:origin x="26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BBE61-6F6C-4ACF-8FC9-80000D58F2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A62FEDB-2812-4E82-8C77-B5B3D482F7A6}">
      <dgm:prSet phldrT="[Text]" custT="1"/>
      <dgm:spPr/>
      <dgm:t>
        <a:bodyPr/>
        <a:lstStyle/>
        <a:p>
          <a:r>
            <a:rPr lang="en-AU" sz="2400" dirty="0"/>
            <a:t>Ask</a:t>
          </a:r>
        </a:p>
      </dgm:t>
    </dgm:pt>
    <dgm:pt modelId="{DE0DB23C-CA60-40F7-8518-B75E785507FD}" type="parTrans" cxnId="{38784462-D3A8-492B-9E1E-7CA4135E88F3}">
      <dgm:prSet/>
      <dgm:spPr/>
      <dgm:t>
        <a:bodyPr/>
        <a:lstStyle/>
        <a:p>
          <a:endParaRPr lang="en-AU"/>
        </a:p>
      </dgm:t>
    </dgm:pt>
    <dgm:pt modelId="{6EBB02C3-06D4-4C77-8819-D2F95DB4DC62}" type="sibTrans" cxnId="{38784462-D3A8-492B-9E1E-7CA4135E88F3}">
      <dgm:prSet/>
      <dgm:spPr/>
      <dgm:t>
        <a:bodyPr/>
        <a:lstStyle/>
        <a:p>
          <a:endParaRPr lang="en-AU"/>
        </a:p>
      </dgm:t>
    </dgm:pt>
    <dgm:pt modelId="{BBA9E5A0-D58C-477F-95EB-D19A178F7247}">
      <dgm:prSet phldrT="[Text]" custT="1"/>
      <dgm:spPr/>
      <dgm:t>
        <a:bodyPr/>
        <a:lstStyle/>
        <a:p>
          <a:r>
            <a:rPr lang="en-AU" sz="2400" dirty="0"/>
            <a:t>Listen</a:t>
          </a:r>
        </a:p>
      </dgm:t>
    </dgm:pt>
    <dgm:pt modelId="{597FA6CA-6470-4169-A921-AB482C52E980}" type="parTrans" cxnId="{3D72C3C2-1F38-4AFB-B855-6FF231E681E8}">
      <dgm:prSet/>
      <dgm:spPr/>
      <dgm:t>
        <a:bodyPr/>
        <a:lstStyle/>
        <a:p>
          <a:endParaRPr lang="en-AU"/>
        </a:p>
      </dgm:t>
    </dgm:pt>
    <dgm:pt modelId="{7BFC8E9F-6D1F-452C-AD40-0CE7AA1BC256}" type="sibTrans" cxnId="{3D72C3C2-1F38-4AFB-B855-6FF231E681E8}">
      <dgm:prSet/>
      <dgm:spPr/>
      <dgm:t>
        <a:bodyPr/>
        <a:lstStyle/>
        <a:p>
          <a:endParaRPr lang="en-AU"/>
        </a:p>
      </dgm:t>
    </dgm:pt>
    <dgm:pt modelId="{08157899-B20F-423F-8D0F-CE0C57F1AAB1}">
      <dgm:prSet phldrT="[Text]" custT="1"/>
      <dgm:spPr/>
      <dgm:t>
        <a:bodyPr/>
        <a:lstStyle/>
        <a:p>
          <a:r>
            <a:rPr lang="en-AU" sz="2400" dirty="0"/>
            <a:t>Speak up</a:t>
          </a:r>
        </a:p>
      </dgm:t>
    </dgm:pt>
    <dgm:pt modelId="{8093615B-184B-48D2-A9D9-4D04E68B3B6F}" type="parTrans" cxnId="{AEE24918-F15D-44C6-9E40-9CAA18758ED3}">
      <dgm:prSet/>
      <dgm:spPr/>
      <dgm:t>
        <a:bodyPr/>
        <a:lstStyle/>
        <a:p>
          <a:endParaRPr lang="en-AU"/>
        </a:p>
      </dgm:t>
    </dgm:pt>
    <dgm:pt modelId="{07224E9B-C53D-4506-8B2C-8B50D387CDB1}" type="sibTrans" cxnId="{AEE24918-F15D-44C6-9E40-9CAA18758ED3}">
      <dgm:prSet/>
      <dgm:spPr/>
      <dgm:t>
        <a:bodyPr/>
        <a:lstStyle/>
        <a:p>
          <a:endParaRPr lang="en-AU"/>
        </a:p>
      </dgm:t>
    </dgm:pt>
    <dgm:pt modelId="{3C09F6B7-5371-42B7-A867-41832AD9F096}">
      <dgm:prSet phldrT="[Text]" custT="1"/>
      <dgm:spPr/>
      <dgm:t>
        <a:bodyPr/>
        <a:lstStyle/>
        <a:p>
          <a:r>
            <a:rPr lang="en-AU" sz="2400" dirty="0"/>
            <a:t>Show up</a:t>
          </a:r>
        </a:p>
      </dgm:t>
    </dgm:pt>
    <dgm:pt modelId="{4A33407A-2577-4E21-B70B-B7E30F1625A8}" type="parTrans" cxnId="{1C942BD2-46C6-471C-B0A8-3A6C08087C51}">
      <dgm:prSet/>
      <dgm:spPr/>
      <dgm:t>
        <a:bodyPr/>
        <a:lstStyle/>
        <a:p>
          <a:endParaRPr lang="en-AU"/>
        </a:p>
      </dgm:t>
    </dgm:pt>
    <dgm:pt modelId="{8AE03E18-B0D4-42FF-A9CB-3D74B8AEA3A2}" type="sibTrans" cxnId="{1C942BD2-46C6-471C-B0A8-3A6C08087C51}">
      <dgm:prSet/>
      <dgm:spPr/>
      <dgm:t>
        <a:bodyPr/>
        <a:lstStyle/>
        <a:p>
          <a:endParaRPr lang="en-AU"/>
        </a:p>
      </dgm:t>
    </dgm:pt>
    <dgm:pt modelId="{84876BE4-E1EE-4D39-876F-D6E09ACA9659}" type="pres">
      <dgm:prSet presAssocID="{400BBE61-6F6C-4ACF-8FC9-80000D58F2AD}" presName="Name0" presStyleCnt="0">
        <dgm:presLayoutVars>
          <dgm:dir/>
          <dgm:animLvl val="lvl"/>
          <dgm:resizeHandles val="exact"/>
        </dgm:presLayoutVars>
      </dgm:prSet>
      <dgm:spPr/>
    </dgm:pt>
    <dgm:pt modelId="{A1451E0A-AA30-4D92-9FF3-A6EB60260D02}" type="pres">
      <dgm:prSet presAssocID="{1A62FEDB-2812-4E82-8C77-B5B3D482F7A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B9B6EB4-0B54-493E-A9DE-A420AAC8BE67}" type="pres">
      <dgm:prSet presAssocID="{6EBB02C3-06D4-4C77-8819-D2F95DB4DC62}" presName="parTxOnlySpace" presStyleCnt="0"/>
      <dgm:spPr/>
    </dgm:pt>
    <dgm:pt modelId="{4F683995-946D-4ED3-A496-980D4D51E827}" type="pres">
      <dgm:prSet presAssocID="{BBA9E5A0-D58C-477F-95EB-D19A178F724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4EA48BF-3E85-4616-AF09-A159E7E96846}" type="pres">
      <dgm:prSet presAssocID="{7BFC8E9F-6D1F-452C-AD40-0CE7AA1BC256}" presName="parTxOnlySpace" presStyleCnt="0"/>
      <dgm:spPr/>
    </dgm:pt>
    <dgm:pt modelId="{CE2B7AE5-8A48-49D1-A29C-90909E801232}" type="pres">
      <dgm:prSet presAssocID="{3C09F6B7-5371-42B7-A867-41832AD9F096}" presName="parTxOnly" presStyleLbl="node1" presStyleIdx="2" presStyleCnt="4" custLinFactNeighborX="-13271" custLinFactNeighborY="0">
        <dgm:presLayoutVars>
          <dgm:chMax val="0"/>
          <dgm:chPref val="0"/>
          <dgm:bulletEnabled val="1"/>
        </dgm:presLayoutVars>
      </dgm:prSet>
      <dgm:spPr/>
    </dgm:pt>
    <dgm:pt modelId="{C7443EEA-1046-4053-8237-50E4FB3383CF}" type="pres">
      <dgm:prSet presAssocID="{8AE03E18-B0D4-42FF-A9CB-3D74B8AEA3A2}" presName="parTxOnlySpace" presStyleCnt="0"/>
      <dgm:spPr/>
    </dgm:pt>
    <dgm:pt modelId="{9A7A9B61-0F43-4AEC-B17B-2F7976778CCB}" type="pres">
      <dgm:prSet presAssocID="{08157899-B20F-423F-8D0F-CE0C57F1AAB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EE24918-F15D-44C6-9E40-9CAA18758ED3}" srcId="{400BBE61-6F6C-4ACF-8FC9-80000D58F2AD}" destId="{08157899-B20F-423F-8D0F-CE0C57F1AAB1}" srcOrd="3" destOrd="0" parTransId="{8093615B-184B-48D2-A9D9-4D04E68B3B6F}" sibTransId="{07224E9B-C53D-4506-8B2C-8B50D387CDB1}"/>
    <dgm:cxn modelId="{9E5F5F1E-607B-4057-992D-09CD3EBFF491}" type="presOf" srcId="{08157899-B20F-423F-8D0F-CE0C57F1AAB1}" destId="{9A7A9B61-0F43-4AEC-B17B-2F7976778CCB}" srcOrd="0" destOrd="0" presId="urn:microsoft.com/office/officeart/2005/8/layout/chevron1"/>
    <dgm:cxn modelId="{38784462-D3A8-492B-9E1E-7CA4135E88F3}" srcId="{400BBE61-6F6C-4ACF-8FC9-80000D58F2AD}" destId="{1A62FEDB-2812-4E82-8C77-B5B3D482F7A6}" srcOrd="0" destOrd="0" parTransId="{DE0DB23C-CA60-40F7-8518-B75E785507FD}" sibTransId="{6EBB02C3-06D4-4C77-8819-D2F95DB4DC62}"/>
    <dgm:cxn modelId="{15DC8844-06B0-4AA3-855B-33D2637F881E}" type="presOf" srcId="{1A62FEDB-2812-4E82-8C77-B5B3D482F7A6}" destId="{A1451E0A-AA30-4D92-9FF3-A6EB60260D02}" srcOrd="0" destOrd="0" presId="urn:microsoft.com/office/officeart/2005/8/layout/chevron1"/>
    <dgm:cxn modelId="{3C84C0A6-93F2-4706-AAD2-E70201AAC67A}" type="presOf" srcId="{3C09F6B7-5371-42B7-A867-41832AD9F096}" destId="{CE2B7AE5-8A48-49D1-A29C-90909E801232}" srcOrd="0" destOrd="0" presId="urn:microsoft.com/office/officeart/2005/8/layout/chevron1"/>
    <dgm:cxn modelId="{3D72C3C2-1F38-4AFB-B855-6FF231E681E8}" srcId="{400BBE61-6F6C-4ACF-8FC9-80000D58F2AD}" destId="{BBA9E5A0-D58C-477F-95EB-D19A178F7247}" srcOrd="1" destOrd="0" parTransId="{597FA6CA-6470-4169-A921-AB482C52E980}" sibTransId="{7BFC8E9F-6D1F-452C-AD40-0CE7AA1BC256}"/>
    <dgm:cxn modelId="{1C942BD2-46C6-471C-B0A8-3A6C08087C51}" srcId="{400BBE61-6F6C-4ACF-8FC9-80000D58F2AD}" destId="{3C09F6B7-5371-42B7-A867-41832AD9F096}" srcOrd="2" destOrd="0" parTransId="{4A33407A-2577-4E21-B70B-B7E30F1625A8}" sibTransId="{8AE03E18-B0D4-42FF-A9CB-3D74B8AEA3A2}"/>
    <dgm:cxn modelId="{E7E8ADD9-CB8B-4FE3-81B4-1D705C8444B8}" type="presOf" srcId="{BBA9E5A0-D58C-477F-95EB-D19A178F7247}" destId="{4F683995-946D-4ED3-A496-980D4D51E827}" srcOrd="0" destOrd="0" presId="urn:microsoft.com/office/officeart/2005/8/layout/chevron1"/>
    <dgm:cxn modelId="{34B033EA-94DD-46AE-B5BF-886FEBA11132}" type="presOf" srcId="{400BBE61-6F6C-4ACF-8FC9-80000D58F2AD}" destId="{84876BE4-E1EE-4D39-876F-D6E09ACA9659}" srcOrd="0" destOrd="0" presId="urn:microsoft.com/office/officeart/2005/8/layout/chevron1"/>
    <dgm:cxn modelId="{E155B75B-0721-4739-A94A-A2DB9C99A312}" type="presParOf" srcId="{84876BE4-E1EE-4D39-876F-D6E09ACA9659}" destId="{A1451E0A-AA30-4D92-9FF3-A6EB60260D02}" srcOrd="0" destOrd="0" presId="urn:microsoft.com/office/officeart/2005/8/layout/chevron1"/>
    <dgm:cxn modelId="{C54D718C-C34E-4903-9D61-D38586655C84}" type="presParOf" srcId="{84876BE4-E1EE-4D39-876F-D6E09ACA9659}" destId="{DB9B6EB4-0B54-493E-A9DE-A420AAC8BE67}" srcOrd="1" destOrd="0" presId="urn:microsoft.com/office/officeart/2005/8/layout/chevron1"/>
    <dgm:cxn modelId="{511FA58F-8F93-4BEF-B329-BC0CB1BA2749}" type="presParOf" srcId="{84876BE4-E1EE-4D39-876F-D6E09ACA9659}" destId="{4F683995-946D-4ED3-A496-980D4D51E827}" srcOrd="2" destOrd="0" presId="urn:microsoft.com/office/officeart/2005/8/layout/chevron1"/>
    <dgm:cxn modelId="{8719B130-BF17-42DB-85EA-75A54C6E5853}" type="presParOf" srcId="{84876BE4-E1EE-4D39-876F-D6E09ACA9659}" destId="{44EA48BF-3E85-4616-AF09-A159E7E96846}" srcOrd="3" destOrd="0" presId="urn:microsoft.com/office/officeart/2005/8/layout/chevron1"/>
    <dgm:cxn modelId="{93E3AFC7-604F-49B1-9F7A-C13D9A58E662}" type="presParOf" srcId="{84876BE4-E1EE-4D39-876F-D6E09ACA9659}" destId="{CE2B7AE5-8A48-49D1-A29C-90909E801232}" srcOrd="4" destOrd="0" presId="urn:microsoft.com/office/officeart/2005/8/layout/chevron1"/>
    <dgm:cxn modelId="{D139145F-2861-4FE1-AEF3-62AABDF4C9B4}" type="presParOf" srcId="{84876BE4-E1EE-4D39-876F-D6E09ACA9659}" destId="{C7443EEA-1046-4053-8237-50E4FB3383CF}" srcOrd="5" destOrd="0" presId="urn:microsoft.com/office/officeart/2005/8/layout/chevron1"/>
    <dgm:cxn modelId="{D8997764-45D9-4C45-8138-63FB9308BF0D}" type="presParOf" srcId="{84876BE4-E1EE-4D39-876F-D6E09ACA9659}" destId="{9A7A9B61-0F43-4AEC-B17B-2F7976778C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51E0A-AA30-4D92-9FF3-A6EB60260D02}">
      <dsp:nvSpPr>
        <dsp:cNvPr id="0" name=""/>
        <dsp:cNvSpPr/>
      </dsp:nvSpPr>
      <dsp:spPr>
        <a:xfrm>
          <a:off x="4261" y="1569636"/>
          <a:ext cx="2480489" cy="992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Ask</a:t>
          </a:r>
        </a:p>
      </dsp:txBody>
      <dsp:txXfrm>
        <a:off x="500359" y="1569636"/>
        <a:ext cx="1488294" cy="992195"/>
      </dsp:txXfrm>
    </dsp:sp>
    <dsp:sp modelId="{4F683995-946D-4ED3-A496-980D4D51E827}">
      <dsp:nvSpPr>
        <dsp:cNvPr id="0" name=""/>
        <dsp:cNvSpPr/>
      </dsp:nvSpPr>
      <dsp:spPr>
        <a:xfrm>
          <a:off x="2236701" y="1569636"/>
          <a:ext cx="2480489" cy="992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Listen</a:t>
          </a:r>
        </a:p>
      </dsp:txBody>
      <dsp:txXfrm>
        <a:off x="2732799" y="1569636"/>
        <a:ext cx="1488294" cy="992195"/>
      </dsp:txXfrm>
    </dsp:sp>
    <dsp:sp modelId="{CE2B7AE5-8A48-49D1-A29C-90909E801232}">
      <dsp:nvSpPr>
        <dsp:cNvPr id="0" name=""/>
        <dsp:cNvSpPr/>
      </dsp:nvSpPr>
      <dsp:spPr>
        <a:xfrm>
          <a:off x="4436222" y="1569636"/>
          <a:ext cx="2480489" cy="992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Show up</a:t>
          </a:r>
        </a:p>
      </dsp:txBody>
      <dsp:txXfrm>
        <a:off x="4932320" y="1569636"/>
        <a:ext cx="1488294" cy="992195"/>
      </dsp:txXfrm>
    </dsp:sp>
    <dsp:sp modelId="{9A7A9B61-0F43-4AEC-B17B-2F7976778CCB}">
      <dsp:nvSpPr>
        <dsp:cNvPr id="0" name=""/>
        <dsp:cNvSpPr/>
      </dsp:nvSpPr>
      <dsp:spPr>
        <a:xfrm>
          <a:off x="6701581" y="1569636"/>
          <a:ext cx="2480489" cy="9921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Speak up</a:t>
          </a:r>
        </a:p>
      </dsp:txBody>
      <dsp:txXfrm>
        <a:off x="7197679" y="1569636"/>
        <a:ext cx="1488294" cy="992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20/03/2023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71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4e6b5f4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4e6b5f4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29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649118"/>
            <a:ext cx="6803775" cy="1417807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rgbClr val="C6366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143125"/>
            <a:ext cx="4832100" cy="97155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deep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641098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C63663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hallow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202406"/>
            <a:ext cx="7199313" cy="318099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719847"/>
            <a:ext cx="8243888" cy="4077323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C63663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4860131"/>
            <a:ext cx="539750" cy="280988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57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585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1" y="202406"/>
            <a:ext cx="71993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214438"/>
            <a:ext cx="8243888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4" y="4860131"/>
            <a:ext cx="180022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1" y="4860131"/>
            <a:ext cx="5400675" cy="2809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4864894"/>
            <a:ext cx="539750" cy="280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</p:sldLayoutIdLst>
  <p:hf sldNum="0" hdr="0" ftr="0" dt="0"/>
  <p:txStyles>
    <p:titleStyle>
      <a:lvl1pPr algn="l" defTabSz="457200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C63663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831998"/>
            <a:ext cx="6946651" cy="1417807"/>
          </a:xfrm>
        </p:spPr>
        <p:txBody>
          <a:bodyPr/>
          <a:lstStyle/>
          <a:p>
            <a:r>
              <a:rPr lang="en-AU" dirty="0"/>
              <a:t>Being a good ally to people with lived experience</a:t>
            </a:r>
            <a:br>
              <a:rPr lang="en-AU" dirty="0"/>
            </a:br>
            <a:endParaRPr lang="en-AU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2249805"/>
            <a:ext cx="4832100" cy="97155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Mary O’Hagan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Executive Director Lived Experience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357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AA14-D211-48B2-9DE2-57233C182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8250-00D6-4C76-B98F-EDA9861C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154406"/>
            <a:ext cx="2904489" cy="3973854"/>
          </a:xfrm>
        </p:spPr>
        <p:txBody>
          <a:bodyPr/>
          <a:lstStyle/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– the more powerful party decides on the terms of engagement.</a:t>
            </a: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Partnership – both parties decide on the terms of engagement: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A13EDF-CF03-4406-B921-B71716236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/>
          <a:stretch/>
        </p:blipFill>
        <p:spPr bwMode="auto">
          <a:xfrm>
            <a:off x="3451860" y="1036320"/>
            <a:ext cx="5692140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8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B422-F54C-46BF-BC0F-84501923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Partnership at all levels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B92F888-7136-49A3-B3DE-67749D29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78" y="1502402"/>
            <a:ext cx="5824181" cy="36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6FDCA-0331-4243-B1BA-FB8DDC68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90" y="1214438"/>
            <a:ext cx="3440684" cy="36410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1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</a:rPr>
              <a:t>One to one interactions while using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</a:rPr>
              <a:t>Delivering services  and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</a:rPr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</a:rPr>
              <a:t>Governance and system stewardship</a:t>
            </a:r>
          </a:p>
        </p:txBody>
      </p:sp>
    </p:spTree>
    <p:extLst>
      <p:ext uri="{BB962C8B-B14F-4D97-AF65-F5344CB8AC3E}">
        <p14:creationId xmlns:p14="http://schemas.microsoft.com/office/powerpoint/2010/main" val="105206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E453-438D-4DFD-B807-BFB992AD0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How to be a good 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BFC2D-1959-4339-875C-D7EB26564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202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05F9-8963-4BD5-B03C-FCEF9D5B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Four phases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299619-351A-47D0-B48B-2261AAE9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026666"/>
              </p:ext>
            </p:extLst>
          </p:nvPr>
        </p:nvGraphicFramePr>
        <p:xfrm>
          <a:off x="-42332" y="995626"/>
          <a:ext cx="9186332" cy="413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1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6BA4-6234-44A3-AE10-A9C048EC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Seven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4A56A-A580-40CC-8973-0E31FF442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14438"/>
            <a:ext cx="8243888" cy="39290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 privilege and system harm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Educate yourself on lived experience world views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trust and listen to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lived experience is ‘in the bloodstream’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out exclusion and discrimination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opportunities for development and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a community of allies</a:t>
            </a:r>
          </a:p>
        </p:txBody>
      </p:sp>
    </p:spTree>
    <p:extLst>
      <p:ext uri="{BB962C8B-B14F-4D97-AF65-F5344CB8AC3E}">
        <p14:creationId xmlns:p14="http://schemas.microsoft.com/office/powerpoint/2010/main" val="175851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5EEA-4B05-48A8-889D-4747C59B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Acknowledge privilege and system 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DD51-4F26-4FC3-B0DD-8EE7BB6D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1" y="1058977"/>
            <a:ext cx="8243888" cy="2305920"/>
          </a:xfrm>
        </p:spPr>
        <p:txBody>
          <a:bodyPr/>
          <a:lstStyle/>
          <a:p>
            <a:endParaRPr lang="en-AU" b="0" dirty="0">
              <a:solidFill>
                <a:schemeClr val="tx1"/>
              </a:solidFill>
            </a:endParaRP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of us with relative privilege have often benefited from the same system that has harmed others.</a:t>
            </a: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an uncomfortable realisation but relative privilege does not mean we are bad people.</a:t>
            </a:r>
          </a:p>
        </p:txBody>
      </p:sp>
      <p:pic>
        <p:nvPicPr>
          <p:cNvPr id="4" name="Graphic 3" descr="Crawl outline">
            <a:extLst>
              <a:ext uri="{FF2B5EF4-FFF2-40B4-BE49-F238E27FC236}">
                <a16:creationId xmlns:a16="http://schemas.microsoft.com/office/drawing/2014/main" id="{B1286CDF-79D0-4E98-970F-7594D7E7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133" y="3750975"/>
            <a:ext cx="1392525" cy="1392525"/>
          </a:xfrm>
          <a:prstGeom prst="rect">
            <a:avLst/>
          </a:prstGeom>
        </p:spPr>
      </p:pic>
      <p:pic>
        <p:nvPicPr>
          <p:cNvPr id="5" name="Graphic 4" descr="Run outline">
            <a:extLst>
              <a:ext uri="{FF2B5EF4-FFF2-40B4-BE49-F238E27FC236}">
                <a16:creationId xmlns:a16="http://schemas.microsoft.com/office/drawing/2014/main" id="{E20CBBEC-7E07-447F-9031-681E53421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9034" y="3577704"/>
            <a:ext cx="1392525" cy="13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9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CF7B-A659-46C2-B13E-4A4C43F8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Educate yourself on lived experience world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195C-1710-4E46-BB87-F7AFB02AE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14438"/>
            <a:ext cx="5563870" cy="3641098"/>
          </a:xfrm>
        </p:spPr>
        <p:txBody>
          <a:bodyPr/>
          <a:lstStyle/>
          <a:p>
            <a:endParaRPr lang="en-AU" b="0" dirty="0">
              <a:solidFill>
                <a:schemeClr val="tx1"/>
              </a:solidFill>
            </a:endParaRP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to know people with lived experience: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open and curious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deeply to their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Absorb lived experience 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questions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Graphic 3" descr="Chat outline">
            <a:extLst>
              <a:ext uri="{FF2B5EF4-FFF2-40B4-BE49-F238E27FC236}">
                <a16:creationId xmlns:a16="http://schemas.microsoft.com/office/drawing/2014/main" id="{5369E8B0-A41C-45AF-8CB8-D9CE0BB8F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5845" y="1860010"/>
            <a:ext cx="2566262" cy="2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9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5250-D837-43F7-8910-50A6612B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Establish trust and listen to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C5D5-26A2-4580-9A9C-04F26776F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175" y="1489748"/>
            <a:ext cx="5582285" cy="3235642"/>
          </a:xfrm>
        </p:spPr>
        <p:txBody>
          <a:bodyPr/>
          <a:lstStyle/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at establishing trust</a:t>
            </a: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aware of the ‘emotional labour’ of carrying lived experience perspectives</a:t>
            </a: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deeply to critical feedback</a:t>
            </a: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time to understand</a:t>
            </a: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 criticism as a gift</a:t>
            </a:r>
          </a:p>
        </p:txBody>
      </p:sp>
      <p:pic>
        <p:nvPicPr>
          <p:cNvPr id="4" name="Graphic 3" descr="Ear outline">
            <a:extLst>
              <a:ext uri="{FF2B5EF4-FFF2-40B4-BE49-F238E27FC236}">
                <a16:creationId xmlns:a16="http://schemas.microsoft.com/office/drawing/2014/main" id="{3A7D65D7-54F5-48B1-ABD0-72EB74710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889" y="1425930"/>
            <a:ext cx="2673630" cy="26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FD0F-04B6-4573-A764-FB26CB86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Ensure lived experience is ‘in the bloodstream’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E483-7D94-4C2A-870A-AF6A46071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689" y="1299996"/>
            <a:ext cx="5388352" cy="3641098"/>
          </a:xfrm>
        </p:spPr>
        <p:txBody>
          <a:bodyPr/>
          <a:lstStyle/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your sphere of influence: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lived experience partnerships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‘nothing about us without us’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people with lived experience are fully ‘in the room’:</a:t>
            </a:r>
          </a:p>
          <a:p>
            <a:pPr marL="846900" lvl="3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they set the agenda and the language?</a:t>
            </a:r>
          </a:p>
          <a:p>
            <a:pPr marL="846900" lvl="3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they visible and heard?</a:t>
            </a:r>
          </a:p>
          <a:p>
            <a:pPr marL="846900" lvl="3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safe for them?</a:t>
            </a:r>
          </a:p>
          <a:p>
            <a:endParaRPr lang="en-AU" b="0" dirty="0">
              <a:solidFill>
                <a:schemeClr val="tx1"/>
              </a:solidFill>
            </a:endParaRPr>
          </a:p>
          <a:p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4" name="Graphic 3" descr="Meeting outline">
            <a:extLst>
              <a:ext uri="{FF2B5EF4-FFF2-40B4-BE49-F238E27FC236}">
                <a16:creationId xmlns:a16="http://schemas.microsoft.com/office/drawing/2014/main" id="{521E2389-DCA1-403F-ABA3-83E462A48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1" y="1642569"/>
            <a:ext cx="2282277" cy="22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9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3567-1A23-471D-A02C-CD633A1F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Call out exclusion and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F725-FAB4-4E18-A2F9-1B7097FF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14438"/>
            <a:ext cx="5711278" cy="3641098"/>
          </a:xfrm>
        </p:spPr>
        <p:txBody>
          <a:bodyPr/>
          <a:lstStyle/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 your own prejudices and biases.</a:t>
            </a: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just leave it to people with lived experience to call out exclusion and discrimination: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it out in the moment if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with lived experience people to develop responses.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say ‘I’m sorry that happened’ and walk away.</a:t>
            </a:r>
          </a:p>
          <a:p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4" name="Graphic 3" descr="Hand outline">
            <a:extLst>
              <a:ext uri="{FF2B5EF4-FFF2-40B4-BE49-F238E27FC236}">
                <a16:creationId xmlns:a16="http://schemas.microsoft.com/office/drawing/2014/main" id="{C3F0B298-5F9F-438A-B283-95E7192CD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6787" y="1764671"/>
            <a:ext cx="2614174" cy="26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0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9750" y="2116455"/>
            <a:ext cx="3268980" cy="910589"/>
          </a:xfrm>
        </p:spPr>
        <p:txBody>
          <a:bodyPr/>
          <a:lstStyle/>
          <a:p>
            <a:r>
              <a:rPr lang="en-AU" altLang="en-US" sz="2000" b="0" dirty="0">
                <a:solidFill>
                  <a:schemeClr val="tx1"/>
                </a:solidFill>
              </a:rPr>
              <a:t>Acknowledgement of Country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A7F82A8-015D-449A-B410-A0B1ECE9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08" y="3779520"/>
            <a:ext cx="2725442" cy="91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881CD0-06AA-43F8-A59E-D2F447B53C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900" y="1604263"/>
            <a:ext cx="4628768" cy="30858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BEBBBAC-E5D8-41CB-A5C1-AE8AC4E1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02406"/>
            <a:ext cx="7677150" cy="809625"/>
          </a:xfrm>
        </p:spPr>
        <p:txBody>
          <a:bodyPr/>
          <a:lstStyle/>
          <a:p>
            <a:pPr>
              <a:defRPr/>
            </a:pPr>
            <a:br>
              <a:rPr lang="en-AU" dirty="0"/>
            </a:br>
            <a:endParaRPr lang="en-AU" sz="12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78D4BF8-9230-4F44-919E-5D5BF3B1A77C}"/>
              </a:ext>
            </a:extLst>
          </p:cNvPr>
          <p:cNvSpPr txBox="1">
            <a:spLocks/>
          </p:cNvSpPr>
          <p:nvPr/>
        </p:nvSpPr>
        <p:spPr bwMode="auto">
          <a:xfrm>
            <a:off x="539750" y="349805"/>
            <a:ext cx="7677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AU" dirty="0"/>
              <a:t>Acknowledgement</a:t>
            </a:r>
            <a:br>
              <a:rPr lang="en-AU" dirty="0"/>
            </a:br>
            <a:endParaRPr lang="en-AU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B1E9-462B-4292-AEA4-96572550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202406"/>
            <a:ext cx="7850716" cy="809625"/>
          </a:xfrm>
        </p:spPr>
        <p:txBody>
          <a:bodyPr/>
          <a:lstStyle/>
          <a:p>
            <a:r>
              <a:rPr lang="en-AU" dirty="0"/>
              <a:t>6. Create opportunities for development and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FB271-BDFE-47F2-90F4-724362C0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50" y="1324137"/>
            <a:ext cx="4426388" cy="3641098"/>
          </a:xfrm>
        </p:spPr>
        <p:txBody>
          <a:bodyPr/>
          <a:lstStyle/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your sphere of influence ensure lived experience people: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growing in their presence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paid fairly for their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supervision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opportunities to lead</a:t>
            </a:r>
          </a:p>
        </p:txBody>
      </p:sp>
      <p:pic>
        <p:nvPicPr>
          <p:cNvPr id="4" name="Graphic 3" descr="Escalator Up outline">
            <a:extLst>
              <a:ext uri="{FF2B5EF4-FFF2-40B4-BE49-F238E27FC236}">
                <a16:creationId xmlns:a16="http://schemas.microsoft.com/office/drawing/2014/main" id="{3B078AB3-C600-43A2-8E7E-2495B47D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337" y="1507578"/>
            <a:ext cx="3040774" cy="30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6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5EEA-4B05-48A8-889D-4747C59B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7. Build a community of allies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DD51-4F26-4FC3-B0DD-8EE7BB6D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214438"/>
            <a:ext cx="5261960" cy="3641098"/>
          </a:xfrm>
        </p:spPr>
        <p:txBody>
          <a:bodyPr/>
          <a:lstStyle/>
          <a:p>
            <a:endParaRPr lang="en-AU" b="0" dirty="0">
              <a:solidFill>
                <a:schemeClr val="tx1"/>
              </a:solidFill>
            </a:endParaRPr>
          </a:p>
          <a:p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together with other allies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complexities and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approaches to allyship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each other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Graphic 3" descr="Group brainstorm outline">
            <a:extLst>
              <a:ext uri="{FF2B5EF4-FFF2-40B4-BE49-F238E27FC236}">
                <a16:creationId xmlns:a16="http://schemas.microsoft.com/office/drawing/2014/main" id="{211F387D-3513-4E0B-937A-2AAD66093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0108" y="1530322"/>
            <a:ext cx="2608125" cy="26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8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4B75D-AD21-849F-A0F4-5D7B3395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312"/>
            <a:ext cx="8520525" cy="572625"/>
          </a:xfrm>
        </p:spPr>
        <p:txBody>
          <a:bodyPr/>
          <a:lstStyle/>
          <a:p>
            <a:r>
              <a:rPr lang="en-AU" dirty="0"/>
              <a:t>Case study – how could allies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72B2F-4708-9715-49B7-A44BE24A0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work team: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training and no supervision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status, low pay, poor retention and no career pathway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understanding about peer support as a discipline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occupational identity with risk of co-optation into clinical world 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structural integration of peer support into rest of service</a:t>
            </a:r>
          </a:p>
          <a:p>
            <a:endParaRPr lang="en-AU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0">
              <a:buNone/>
            </a:pPr>
            <a:endParaRPr lang="en-AU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0">
              <a:buNone/>
            </a:pPr>
            <a:r>
              <a:rPr lang="en-AU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you be an ally, within in your sphere of influence, to support the strengthening of the peer work team?</a:t>
            </a:r>
          </a:p>
        </p:txBody>
      </p:sp>
    </p:spTree>
    <p:extLst>
      <p:ext uri="{BB962C8B-B14F-4D97-AF65-F5344CB8AC3E}">
        <p14:creationId xmlns:p14="http://schemas.microsoft.com/office/powerpoint/2010/main" val="1422298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06D8-DC82-45A2-86FA-460D7444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32" y="575912"/>
            <a:ext cx="6803775" cy="1417807"/>
          </a:xfrm>
        </p:spPr>
        <p:txBody>
          <a:bodyPr/>
          <a:lstStyle/>
          <a:p>
            <a:r>
              <a:rPr lang="en-AU" dirty="0"/>
              <a:t>Thank you</a:t>
            </a:r>
            <a:endParaRPr lang="en-AU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46870-8865-4200-8EDC-0246D63A1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32" y="2241339"/>
            <a:ext cx="8442076" cy="1617345"/>
          </a:xfrm>
        </p:spPr>
        <p:txBody>
          <a:bodyPr/>
          <a:lstStyle/>
          <a:p>
            <a:r>
              <a:rPr lang="en-AU" sz="2000" dirty="0">
                <a:ea typeface="ＭＳ Ｐゴシック"/>
              </a:rPr>
              <a:t>Email: mary.o’hagan@health.vic.gov.au</a:t>
            </a: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112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" dirty="0">
                <a:latin typeface="+mj-lt"/>
                <a:ea typeface="Montserrat Medium"/>
                <a:cs typeface="Montserrat Medium"/>
                <a:sym typeface="Montserrat Medium"/>
              </a:rPr>
              <a:t>About me</a:t>
            </a:r>
            <a:endParaRPr dirty="0"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1FC154-568A-4F52-B01C-3881BB471AF1}"/>
              </a:ext>
            </a:extLst>
          </p:cNvPr>
          <p:cNvGrpSpPr/>
          <p:nvPr/>
        </p:nvGrpSpPr>
        <p:grpSpPr>
          <a:xfrm>
            <a:off x="1564617" y="1152475"/>
            <a:ext cx="5806293" cy="3593015"/>
            <a:chOff x="1184456" y="198611"/>
            <a:chExt cx="7741724" cy="47906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03A9C5-F34C-4299-BC07-C22F4E9723F4}"/>
                </a:ext>
              </a:extLst>
            </p:cNvPr>
            <p:cNvSpPr/>
            <p:nvPr/>
          </p:nvSpPr>
          <p:spPr>
            <a:xfrm>
              <a:off x="3475974" y="202611"/>
              <a:ext cx="3150447" cy="23378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pic>
          <p:nvPicPr>
            <p:cNvPr id="6" name="Picture 7" descr="black box modified 2">
              <a:extLst>
                <a:ext uri="{FF2B5EF4-FFF2-40B4-BE49-F238E27FC236}">
                  <a16:creationId xmlns:a16="http://schemas.microsoft.com/office/drawing/2014/main" id="{5B6551A3-4F76-49E5-A7EC-071E38462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8707" y="1289764"/>
              <a:ext cx="804043" cy="1152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G:\~Mary\Mary's Pictures\Mad Art\scream 2.jpg">
              <a:extLst>
                <a:ext uri="{FF2B5EF4-FFF2-40B4-BE49-F238E27FC236}">
                  <a16:creationId xmlns:a16="http://schemas.microsoft.com/office/drawing/2014/main" id="{DAEC3788-117C-4B52-917E-22E773A78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6325" y="202611"/>
              <a:ext cx="2199855" cy="270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Pain">
              <a:extLst>
                <a:ext uri="{FF2B5EF4-FFF2-40B4-BE49-F238E27FC236}">
                  <a16:creationId xmlns:a16="http://schemas.microsoft.com/office/drawing/2014/main" id="{9EA4405D-1B63-45A1-87C3-0F1CF937D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8724" y="2643143"/>
              <a:ext cx="3150447" cy="233782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" name="Picture 6" descr="HEROINE 1">
              <a:extLst>
                <a:ext uri="{FF2B5EF4-FFF2-40B4-BE49-F238E27FC236}">
                  <a16:creationId xmlns:a16="http://schemas.microsoft.com/office/drawing/2014/main" id="{0C2D9492-6652-43CC-A8CE-FF3AA5058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26325" y="2985020"/>
              <a:ext cx="2199855" cy="2004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http://photos.demandstudios.com/49/20/fotolia_1381099_XS.jpg">
              <a:extLst>
                <a:ext uri="{FF2B5EF4-FFF2-40B4-BE49-F238E27FC236}">
                  <a16:creationId xmlns:a16="http://schemas.microsoft.com/office/drawing/2014/main" id="{48DBFB89-E715-4661-B5EB-E90D20B62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9569" y="198611"/>
              <a:ext cx="2166501" cy="2889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climbers">
              <a:extLst>
                <a:ext uri="{FF2B5EF4-FFF2-40B4-BE49-F238E27FC236}">
                  <a16:creationId xmlns:a16="http://schemas.microsoft.com/office/drawing/2014/main" id="{C2F865CC-0992-47F6-B994-692118132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2936" r="3116"/>
            <a:stretch>
              <a:fillRect/>
            </a:stretch>
          </p:blipFill>
          <p:spPr bwMode="auto">
            <a:xfrm>
              <a:off x="1184456" y="3193486"/>
              <a:ext cx="2177114" cy="1787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6960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E453-438D-4DFD-B807-BFB992AD0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9" y="649118"/>
            <a:ext cx="7839824" cy="1417807"/>
          </a:xfrm>
        </p:spPr>
        <p:txBody>
          <a:bodyPr/>
          <a:lstStyle/>
          <a:p>
            <a:r>
              <a:rPr lang="en-AU" dirty="0"/>
              <a:t>Lived experience, allyship and partnership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BFC2D-1959-4339-875C-D7EB26564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16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7ADD-19D3-168F-2A30-8349CEAE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1A1DE-5D89-D4E4-62B6-2A38CC972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None/>
            </a:pPr>
            <a:endParaRPr lang="en-AU" sz="1800" b="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0">
              <a:buNone/>
            </a:pPr>
            <a:endParaRPr lang="en-AU" sz="1800" b="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0">
              <a:buNone/>
            </a:pPr>
            <a:endParaRPr lang="en-AU" sz="1800" b="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0">
              <a:buNone/>
            </a:pPr>
            <a:r>
              <a:rPr lang="en-AU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‘The ultimate tragedy is not the oppression and cruelty by the bad people but the silence over that by the good people’</a:t>
            </a:r>
            <a:r>
              <a:rPr lang="en-AU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Martin Luther King</a:t>
            </a:r>
            <a:endParaRPr lang="en-AU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617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5C13-E9CB-22D8-1A48-A392A6AB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allyship?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CCBE-377A-29D6-F5D9-D72CA5EC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1800" b="0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1800" b="0" dirty="0">
              <a:solidFill>
                <a:srgbClr val="2021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AU" sz="1800" b="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Allyship describes the sustained efforts by people with relative privilege who work in partnership with marginalised groups to advance their interests, equity and inclusion.</a:t>
            </a:r>
            <a:endParaRPr lang="en-AU" sz="1800" b="0" dirty="0">
              <a:solidFill>
                <a:srgbClr val="202122"/>
              </a:solidFill>
              <a:latin typeface="Calibri" panose="020F0502020204030204" pitchFamily="34" charset="0"/>
            </a:endParaRPr>
          </a:p>
          <a:p>
            <a:r>
              <a:rPr lang="en-AU" sz="1800" b="0" dirty="0">
                <a:solidFill>
                  <a:srgbClr val="202122"/>
                </a:solidFill>
                <a:latin typeface="Calibri" panose="020F0502020204030204" pitchFamily="34" charset="0"/>
              </a:rPr>
              <a:t>Lived experience movements have always depended on allies – people who </a:t>
            </a:r>
            <a:r>
              <a:rPr lang="en-AU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ask, listen, show up and speak up. </a:t>
            </a:r>
            <a:endParaRPr lang="en-AU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68097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6EEB-C114-46F0-9AA3-7BEE8FDA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 we mean by lived experience?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AA4F8-DAB0-440F-B9C7-B6221D8F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1562100"/>
            <a:ext cx="8243888" cy="2819400"/>
          </a:xfrm>
        </p:spPr>
        <p:txBody>
          <a:bodyPr/>
          <a:lstStyle/>
          <a:p>
            <a:pPr algn="l"/>
            <a:r>
              <a:rPr lang="en-AU" sz="1600" b="0" i="0" dirty="0">
                <a:solidFill>
                  <a:schemeClr val="tx1"/>
                </a:solidFill>
                <a:effectLst/>
                <a:latin typeface="Roboto_local"/>
              </a:rPr>
              <a:t>Lived experience: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  <a:latin typeface="Roboto_local"/>
              </a:rPr>
              <a:t>P</a:t>
            </a:r>
            <a:r>
              <a:rPr lang="en-AU" sz="1600" b="0" i="0" dirty="0">
                <a:solidFill>
                  <a:schemeClr val="tx1"/>
                </a:solidFill>
                <a:effectLst/>
                <a:latin typeface="Roboto_local"/>
              </a:rPr>
              <a:t>ersonal knowledge about the world gained through first-hand experience rather than through representations constructed by other people.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  <a:latin typeface="Roboto_local"/>
              </a:rPr>
              <a:t>U</a:t>
            </a:r>
            <a:r>
              <a:rPr lang="en-AU" sz="1600" b="0" i="0" dirty="0">
                <a:solidFill>
                  <a:schemeClr val="tx1"/>
                </a:solidFill>
                <a:effectLst/>
                <a:latin typeface="Roboto_local"/>
              </a:rPr>
              <a:t>sually refers to challenging or traumatic life experiences that have had a direct impact on people.</a:t>
            </a:r>
            <a:endParaRPr lang="en-AU" sz="1600" b="0" baseline="30000" dirty="0">
              <a:solidFill>
                <a:schemeClr val="tx1"/>
              </a:solidFill>
              <a:latin typeface="Roboto_local"/>
            </a:endParaRPr>
          </a:p>
          <a:p>
            <a:r>
              <a:rPr lang="en-AU" sz="1600" b="0" dirty="0">
                <a:solidFill>
                  <a:schemeClr val="tx1"/>
                </a:solidFill>
              </a:rPr>
              <a:t>In our context lived experience includes people with experience of mental distress, suicidality and/or addiction as well as their families, kin and supporters.</a:t>
            </a:r>
          </a:p>
          <a:p>
            <a:pPr algn="l"/>
            <a:endParaRPr lang="en-AU" sz="1400" b="0" i="0" dirty="0">
              <a:solidFill>
                <a:schemeClr val="tx1"/>
              </a:solidFill>
              <a:effectLst/>
              <a:latin typeface="Roboto_local"/>
            </a:endParaRPr>
          </a:p>
          <a:p>
            <a:endParaRPr lang="en-AU" sz="1800" b="0" dirty="0">
              <a:solidFill>
                <a:schemeClr val="tx1"/>
              </a:solidFill>
            </a:endParaRPr>
          </a:p>
          <a:p>
            <a:endParaRPr lang="en-A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4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9656-AFF4-164E-8481-1F15F12E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lived experience history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934F8A-52C1-4C1B-9D85-500E3C1EA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13" y="1021554"/>
            <a:ext cx="3042016" cy="3919540"/>
          </a:xfrm>
        </p:spPr>
        <p:txBody>
          <a:bodyPr/>
          <a:lstStyle/>
          <a:p>
            <a:pPr marL="251460" lvl="2" indent="-251460">
              <a:buClr>
                <a:srgbClr val="C63663"/>
              </a:buClr>
            </a:pPr>
            <a:endParaRPr lang="en-AU" altLang="en-US" sz="1800" dirty="0">
              <a:ea typeface="ＭＳ Ｐゴシック"/>
              <a:cs typeface="Arial"/>
            </a:endParaRPr>
          </a:p>
          <a:p>
            <a:pPr marL="251460" lvl="2" indent="-251460">
              <a:buClr>
                <a:srgbClr val="C63663"/>
              </a:buClr>
            </a:pPr>
            <a:r>
              <a:rPr lang="en-AU" altLang="en-US" sz="18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International consumer movement since 1970s</a:t>
            </a:r>
          </a:p>
          <a:p>
            <a:pPr marL="251460" lvl="2" indent="-251460">
              <a:buClr>
                <a:srgbClr val="C63663"/>
              </a:buClr>
            </a:pPr>
            <a:r>
              <a:rPr lang="en-AU" altLang="en-US" sz="18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Consumer and carer peak organisations since 1980s</a:t>
            </a:r>
          </a:p>
          <a:p>
            <a:pPr marL="251460" lvl="2" indent="-251460">
              <a:buClr>
                <a:srgbClr val="C63663"/>
              </a:buClr>
            </a:pPr>
            <a:r>
              <a:rPr lang="en-AU" altLang="en-US" sz="18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Consumer and carer participation in state and federal policy since early 1990s</a:t>
            </a:r>
          </a:p>
          <a:p>
            <a:pPr marL="251460" lvl="2" indent="-251460">
              <a:buClr>
                <a:srgbClr val="C63663"/>
              </a:buClr>
            </a:pPr>
            <a:r>
              <a:rPr lang="en-AU" altLang="en-US" sz="18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Peer workforce development since 2010s</a:t>
            </a:r>
          </a:p>
          <a:p>
            <a:pPr marL="251460" lvl="2" indent="-251460"/>
            <a:endParaRPr lang="en-AU" altLang="en-US" sz="1600" dirty="0"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7C26EA-4000-474B-AB75-B6CE1281C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058" y="1012031"/>
            <a:ext cx="5538942" cy="4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06F8-0B62-4C03-8847-097638F3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Engagement</a:t>
            </a:r>
          </a:p>
        </p:txBody>
      </p:sp>
      <p:pic>
        <p:nvPicPr>
          <p:cNvPr id="6" name="Picture 2" descr="This illustration of the Spectrum of Public Participation describes five general modes of participation that fall on a progressive continuum of increasing public influence over decision-making in a civic-engagement process.">
            <a:extLst>
              <a:ext uri="{FF2B5EF4-FFF2-40B4-BE49-F238E27FC236}">
                <a16:creationId xmlns:a16="http://schemas.microsoft.com/office/drawing/2014/main" id="{1B6C7804-7E79-422A-90D2-209E40B1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060240"/>
            <a:ext cx="5486399" cy="42382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3672959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 pink 16x9 presentation" id="{7CF9BFFF-4D70-BE46-A323-7E77880B9A6D}" vid="{469A88DC-F6CE-9A42-A65E-055DBE213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A5D6811799A43856DF1997E9B00A7" ma:contentTypeVersion="18" ma:contentTypeDescription="Create a new document." ma:contentTypeScope="" ma:versionID="409454786fbe04f78aadd3a327440709">
  <xsd:schema xmlns:xsd="http://www.w3.org/2001/XMLSchema" xmlns:xs="http://www.w3.org/2001/XMLSchema" xmlns:p="http://schemas.microsoft.com/office/2006/metadata/properties" xmlns:ns2="2046da13-490f-4d5a-bbb1-91bf5417941d" xmlns:ns3="c52bcc0e-5fbb-4f20-b4bb-65cb65f6439b" xmlns:ns4="5ce0f2b5-5be5-4508-bce9-d7011ece0659" targetNamespace="http://schemas.microsoft.com/office/2006/metadata/properties" ma:root="true" ma:fieldsID="f6a8cc579e173cc6d098882b5f146d47" ns2:_="" ns3:_="" ns4:_="">
    <xsd:import namespace="2046da13-490f-4d5a-bbb1-91bf5417941d"/>
    <xsd:import namespace="c52bcc0e-5fbb-4f20-b4bb-65cb65f6439b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category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6da13-490f-4d5a-bbb1-91bf54179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category" ma:index="21" nillable="true" ma:displayName="category" ma:format="Dropdown" ma:internalName="category">
      <xsd:simpleType>
        <xsd:restriction base="dms:Choice">
          <xsd:enumeration value="Rigour Test"/>
          <xsd:enumeration value="Onboarding"/>
          <xsd:enumeration value="Choice 3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bcc0e-5fbb-4f20-b4bb-65cb65f64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d515bf1-e5b4-4060-a268-6d4aa5d5c6ef}" ma:internalName="TaxCatchAll" ma:showField="CatchAllData" ma:web="c52bcc0e-5fbb-4f20-b4bb-65cb65f64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2DC44C-DF64-48E1-9A25-77FB6B40A880}">
  <ds:schemaRefs>
    <ds:schemaRef ds:uri="2046da13-490f-4d5a-bbb1-91bf5417941d"/>
    <ds:schemaRef ds:uri="5ce0f2b5-5be5-4508-bce9-d7011ece0659"/>
    <ds:schemaRef ds:uri="c52bcc0e-5fbb-4f20-b4bb-65cb65f643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864BEEA-F871-425A-BB76-C6C63349EA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1577</TotalTime>
  <Words>720</Words>
  <Application>Microsoft Office PowerPoint</Application>
  <PresentationFormat>On-screen Show (16:9)</PresentationFormat>
  <Paragraphs>112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Roboto_local</vt:lpstr>
      <vt:lpstr>Master</vt:lpstr>
      <vt:lpstr>Being a good ally to people with lived experience </vt:lpstr>
      <vt:lpstr> </vt:lpstr>
      <vt:lpstr>About me</vt:lpstr>
      <vt:lpstr>Lived experience, allyship and partnership</vt:lpstr>
      <vt:lpstr>Quote</vt:lpstr>
      <vt:lpstr>What is allyship?</vt:lpstr>
      <vt:lpstr>What do we mean by lived experience?</vt:lpstr>
      <vt:lpstr>Mental health lived experience history</vt:lpstr>
      <vt:lpstr>Engagement</vt:lpstr>
      <vt:lpstr>Partnership</vt:lpstr>
      <vt:lpstr>Partnership at all levels</vt:lpstr>
      <vt:lpstr>How to be a good ally</vt:lpstr>
      <vt:lpstr>Four phases</vt:lpstr>
      <vt:lpstr>Seven principles</vt:lpstr>
      <vt:lpstr>1. Acknowledge privilege and system harm</vt:lpstr>
      <vt:lpstr>2. Educate yourself on lived experience world views</vt:lpstr>
      <vt:lpstr>3. Establish trust and listen to feedback</vt:lpstr>
      <vt:lpstr>4. Ensure lived experience is ‘in the bloodstream’</vt:lpstr>
      <vt:lpstr>5. Call out exclusion and discrimination</vt:lpstr>
      <vt:lpstr>6. Create opportunities for development and leadership</vt:lpstr>
      <vt:lpstr>7. Build a community of allies</vt:lpstr>
      <vt:lpstr>Case study – how could allies 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Eugenio Fazio (Health)</dc:creator>
  <cp:keywords/>
  <dc:description/>
  <cp:lastModifiedBy>Lisa Pearson</cp:lastModifiedBy>
  <cp:revision>57</cp:revision>
  <cp:lastPrinted>2022-10-16T13:10:16Z</cp:lastPrinted>
  <dcterms:created xsi:type="dcterms:W3CDTF">2021-04-15T22:44:25Z</dcterms:created>
  <dcterms:modified xsi:type="dcterms:W3CDTF">2023-03-20T04:18:16Z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v5 160322021</vt:lpwstr>
  </property>
  <property fmtid="{D5CDD505-2E9C-101B-9397-08002B2CF9AE}" pid="4" name="MSIP_Label_3d6aa9fe-4ab7-4a7c-8e39-ccc0b3ffed53_Enabled">
    <vt:lpwstr>true</vt:lpwstr>
  </property>
  <property fmtid="{D5CDD505-2E9C-101B-9397-08002B2CF9AE}" pid="5" name="MSIP_Label_3d6aa9fe-4ab7-4a7c-8e39-ccc0b3ffed53_SetDate">
    <vt:lpwstr>2022-10-07T03:07:55Z</vt:lpwstr>
  </property>
  <property fmtid="{D5CDD505-2E9C-101B-9397-08002B2CF9AE}" pid="6" name="MSIP_Label_3d6aa9fe-4ab7-4a7c-8e39-ccc0b3ffed53_Method">
    <vt:lpwstr>Privileged</vt:lpwstr>
  </property>
  <property fmtid="{D5CDD505-2E9C-101B-9397-08002B2CF9AE}" pid="7" name="MSIP_Label_3d6aa9fe-4ab7-4a7c-8e39-ccc0b3ffed53_Name">
    <vt:lpwstr>3d6aa9fe-4ab7-4a7c-8e39-ccc0b3ffed53</vt:lpwstr>
  </property>
  <property fmtid="{D5CDD505-2E9C-101B-9397-08002B2CF9AE}" pid="8" name="MSIP_Label_3d6aa9fe-4ab7-4a7c-8e39-ccc0b3ffed53_SiteId">
    <vt:lpwstr>c0e0601f-0fac-449c-9c88-a104c4eb9f28</vt:lpwstr>
  </property>
  <property fmtid="{D5CDD505-2E9C-101B-9397-08002B2CF9AE}" pid="9" name="MSIP_Label_3d6aa9fe-4ab7-4a7c-8e39-ccc0b3ffed53_ActionId">
    <vt:lpwstr>c7bbc7ce-f9b3-40f4-a311-4ed68e9a6af9</vt:lpwstr>
  </property>
  <property fmtid="{D5CDD505-2E9C-101B-9397-08002B2CF9AE}" pid="10" name="MSIP_Label_3d6aa9fe-4ab7-4a7c-8e39-ccc0b3ffed53_ContentBits">
    <vt:lpwstr>0</vt:lpwstr>
  </property>
</Properties>
</file>