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2"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D02CC7-BE7C-364C-94B3-C4FF443288C4}" v="68" dt="2020-09-15T23:31:51.8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63"/>
  </p:normalViewPr>
  <p:slideViewPr>
    <p:cSldViewPr snapToGrid="0" snapToObjects="1">
      <p:cViewPr varScale="1">
        <p:scale>
          <a:sx n="84" d="100"/>
          <a:sy n="84" d="100"/>
        </p:scale>
        <p:origin x="30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5T13:22:43.909"/>
    </inkml:context>
    <inkml:brush xml:id="br0">
      <inkml:brushProperty name="width" value="0.08571" units="cm"/>
      <inkml:brushProperty name="height" value="0.08571" units="cm"/>
    </inkml:brush>
  </inkml:definitions>
  <inkml:trace contextRef="#ctx0" brushRef="#br0">174 215 8027,'-39'-40'0,"0"-1"0,-24-26 0,63 59 0,-3-1 0,1 1 0,-1 0 0,3-1 0,-4 5 0,-4-7 0,-5 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60C758-1C18-6341-B295-61C3420FAC63}" type="datetimeFigureOut">
              <a:rPr lang="en-US" smtClean="0"/>
              <a:t>8/2/2023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064139-B9E0-D449-AA83-7C77C7DC60E5}" type="slidenum">
              <a:rPr lang="en-US" smtClean="0"/>
              <a:t>‹#›</a:t>
            </a:fld>
            <a:endParaRPr lang="en-US"/>
          </a:p>
        </p:txBody>
      </p:sp>
    </p:spTree>
    <p:extLst>
      <p:ext uri="{BB962C8B-B14F-4D97-AF65-F5344CB8AC3E}">
        <p14:creationId xmlns:p14="http://schemas.microsoft.com/office/powerpoint/2010/main" val="2394678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11EAACC7-3B3F-47D1-959A-EF58926E955E}" type="datetimeFigureOut">
              <a:rPr lang="en-US" smtClean="0"/>
              <a:t>8/2/2023</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810604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11EAACC7-3B3F-47D1-959A-EF58926E955E}" type="datetimeFigureOut">
              <a:rPr lang="en-US" smtClean="0"/>
              <a:t>8/2/2023</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473119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11EAACC7-3B3F-47D1-959A-EF58926E955E}" type="datetimeFigureOut">
              <a:rPr lang="en-US" smtClean="0"/>
              <a:t>8/2/2023</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410562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11EAACC7-3B3F-47D1-959A-EF58926E955E}" type="datetimeFigureOut">
              <a:rPr lang="en-US" smtClean="0"/>
              <a:t>8/2/2023</a:t>
            </a:fld>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540988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11EAACC7-3B3F-47D1-959A-EF58926E955E}" type="datetimeFigureOut">
              <a:rPr lang="en-US" smtClean="0"/>
              <a:t>8/2/2023</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981807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11EAACC7-3B3F-47D1-959A-EF58926E955E}" type="datetimeFigureOut">
              <a:rPr lang="en-US" smtClean="0"/>
              <a:t>8/2/2023</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401594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11EAACC7-3B3F-47D1-959A-EF58926E955E}" type="datetimeFigureOut">
              <a:rPr lang="en-US" smtClean="0"/>
              <a:t>8/2/2023</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954577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11EAACC7-3B3F-47D1-959A-EF58926E955E}" type="datetimeFigureOut">
              <a:rPr lang="en-US" smtClean="0"/>
              <a:t>8/2/2023</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303929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11EAACC7-3B3F-47D1-959A-EF58926E955E}" type="datetimeFigureOut">
              <a:rPr lang="en-US" smtClean="0"/>
              <a:t>8/2/2023</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154500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11EAACC7-3B3F-47D1-959A-EF58926E955E}" type="datetimeFigureOut">
              <a:rPr lang="en-US" smtClean="0"/>
              <a:t>8/2/2023</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181384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11EAACC7-3B3F-47D1-959A-EF58926E955E}" type="datetimeFigureOut">
              <a:rPr lang="en-US" smtClean="0"/>
              <a:t>8/2/2023</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574536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11EAACC7-3B3F-47D1-959A-EF58926E955E}" type="datetimeFigureOut">
              <a:rPr lang="en-US" smtClean="0"/>
              <a:t>8/2/2023</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dirty="0"/>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2554256176"/>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51" r:id="rId6"/>
    <p:sldLayoutId id="2147483746" r:id="rId7"/>
    <p:sldLayoutId id="2147483747" r:id="rId8"/>
    <p:sldLayoutId id="2147483748" r:id="rId9"/>
    <p:sldLayoutId id="2147483750" r:id="rId10"/>
    <p:sldLayoutId id="2147483749" r:id="rId11"/>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customXml" Target="../ink/ink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221245A-B93D-45A8-B0FA-EC2AEE26EA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68A3B75-0610-418E-A4CF-F088AFD89266}"/>
              </a:ext>
            </a:extLst>
          </p:cNvPr>
          <p:cNvPicPr>
            <a:picLocks noChangeAspect="1"/>
          </p:cNvPicPr>
          <p:nvPr/>
        </p:nvPicPr>
        <p:blipFill rotWithShape="1">
          <a:blip r:embed="rId2"/>
          <a:srcRect l="20142" r="303" b="1"/>
          <a:stretch/>
        </p:blipFill>
        <p:spPr>
          <a:xfrm>
            <a:off x="-1154" y="10"/>
            <a:ext cx="12192000" cy="6857990"/>
          </a:xfrm>
          <a:prstGeom prst="rect">
            <a:avLst/>
          </a:prstGeom>
        </p:spPr>
      </p:pic>
      <p:sp>
        <p:nvSpPr>
          <p:cNvPr id="29" name="Rectangle 28">
            <a:extLst>
              <a:ext uri="{FF2B5EF4-FFF2-40B4-BE49-F238E27FC236}">
                <a16:creationId xmlns:a16="http://schemas.microsoft.com/office/drawing/2014/main" id="{A60A95D1-194E-4E4E-8C67-30F91F8E76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0"/>
            <a:ext cx="8521995" cy="6858000"/>
          </a:xfrm>
          <a:prstGeom prst="rect">
            <a:avLst/>
          </a:prstGeom>
          <a:gradFill>
            <a:gsLst>
              <a:gs pos="58000">
                <a:srgbClr val="000000">
                  <a:alpha val="30000"/>
                </a:srgbClr>
              </a:gs>
              <a:gs pos="33000">
                <a:srgbClr val="000000">
                  <a:alpha val="20000"/>
                </a:srgbClr>
              </a:gs>
              <a:gs pos="0">
                <a:srgbClr val="000000">
                  <a:alpha val="0"/>
                </a:srgbClr>
              </a:gs>
              <a:gs pos="100000">
                <a:srgbClr val="000000">
                  <a:alpha val="3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2315BD1-13BF-E541-87F1-222B22F9DDE7}"/>
              </a:ext>
            </a:extLst>
          </p:cNvPr>
          <p:cNvSpPr>
            <a:spLocks noGrp="1"/>
          </p:cNvSpPr>
          <p:nvPr>
            <p:ph type="ctrTitle"/>
          </p:nvPr>
        </p:nvSpPr>
        <p:spPr>
          <a:xfrm>
            <a:off x="1104900" y="871538"/>
            <a:ext cx="6515100" cy="3202921"/>
          </a:xfrm>
        </p:spPr>
        <p:txBody>
          <a:bodyPr>
            <a:normAutofit/>
          </a:bodyPr>
          <a:lstStyle/>
          <a:p>
            <a:pPr algn="l"/>
            <a:r>
              <a:rPr lang="en-US">
                <a:solidFill>
                  <a:srgbClr val="FFFFFF"/>
                </a:solidFill>
              </a:rPr>
              <a:t>Drug induced psychosis</a:t>
            </a:r>
            <a:endParaRPr lang="en-US" dirty="0">
              <a:solidFill>
                <a:srgbClr val="FFFFFF"/>
              </a:solidFill>
            </a:endParaRPr>
          </a:p>
        </p:txBody>
      </p:sp>
      <p:sp>
        <p:nvSpPr>
          <p:cNvPr id="3" name="Subtitle 2">
            <a:extLst>
              <a:ext uri="{FF2B5EF4-FFF2-40B4-BE49-F238E27FC236}">
                <a16:creationId xmlns:a16="http://schemas.microsoft.com/office/drawing/2014/main" id="{184B4A2B-478C-5D4E-B9FF-B27FD6C22A80}"/>
              </a:ext>
            </a:extLst>
          </p:cNvPr>
          <p:cNvSpPr>
            <a:spLocks noGrp="1"/>
          </p:cNvSpPr>
          <p:nvPr>
            <p:ph type="subTitle" idx="1"/>
          </p:nvPr>
        </p:nvSpPr>
        <p:spPr>
          <a:xfrm>
            <a:off x="761988" y="4464424"/>
            <a:ext cx="5553075" cy="1136276"/>
          </a:xfrm>
        </p:spPr>
        <p:txBody>
          <a:bodyPr>
            <a:normAutofit/>
          </a:bodyPr>
          <a:lstStyle/>
          <a:p>
            <a:pPr algn="l"/>
            <a:r>
              <a:rPr lang="en-US" dirty="0">
                <a:solidFill>
                  <a:srgbClr val="FFFFFF"/>
                </a:solidFill>
              </a:rPr>
              <a:t>Dr </a:t>
            </a:r>
            <a:r>
              <a:rPr lang="en-US" dirty="0" err="1">
                <a:solidFill>
                  <a:srgbClr val="FFFFFF"/>
                </a:solidFill>
              </a:rPr>
              <a:t>stuti</a:t>
            </a:r>
            <a:r>
              <a:rPr lang="en-US" dirty="0">
                <a:solidFill>
                  <a:srgbClr val="FFFFFF"/>
                </a:solidFill>
              </a:rPr>
              <a:t> Jindal (psychiatry registrar)</a:t>
            </a:r>
          </a:p>
        </p:txBody>
      </p:sp>
      <p:cxnSp>
        <p:nvCxnSpPr>
          <p:cNvPr id="34" name="Straight Connector 30">
            <a:extLst>
              <a:ext uri="{FF2B5EF4-FFF2-40B4-BE49-F238E27FC236}">
                <a16:creationId xmlns:a16="http://schemas.microsoft.com/office/drawing/2014/main" id="{64C0A835-9AC9-4D0F-A529-BE4789E126C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339206" y="3065930"/>
            <a:ext cx="2852793" cy="379776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CF67ECC-797A-4CA0-87E3-36046649860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0172700" y="0"/>
            <a:ext cx="1358310"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411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23">
            <a:extLst>
              <a:ext uri="{FF2B5EF4-FFF2-40B4-BE49-F238E27FC236}">
                <a16:creationId xmlns:a16="http://schemas.microsoft.com/office/drawing/2014/main" id="{2B78D151-52A1-46B3-8374-570DA802E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3">
            <a:extLst>
              <a:ext uri="{FF2B5EF4-FFF2-40B4-BE49-F238E27FC236}">
                <a16:creationId xmlns:a16="http://schemas.microsoft.com/office/drawing/2014/main" id="{6C745475-F6E1-4944-B2F1-A82F3444F7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18942"/>
            <a:ext cx="4135478" cy="6895884"/>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 name="connsiteX0" fmla="*/ 2023235 w 6699211"/>
              <a:gd name="connsiteY0" fmla="*/ 0 h 6869951"/>
              <a:gd name="connsiteX1" fmla="*/ 6699211 w 6699211"/>
              <a:gd name="connsiteY1" fmla="*/ 11953 h 6869951"/>
              <a:gd name="connsiteX2" fmla="*/ 6699211 w 6699211"/>
              <a:gd name="connsiteY2" fmla="*/ 6869951 h 6869951"/>
              <a:gd name="connsiteX3" fmla="*/ 0 w 6699211"/>
              <a:gd name="connsiteY3" fmla="*/ 6856303 h 6869951"/>
              <a:gd name="connsiteX4" fmla="*/ 2023235 w 6699211"/>
              <a:gd name="connsiteY4" fmla="*/ 0 h 6869951"/>
              <a:gd name="connsiteX0" fmla="*/ 2702995 w 6699211"/>
              <a:gd name="connsiteY0" fmla="*/ 42638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42638 h 6857998"/>
              <a:gd name="connsiteX0" fmla="*/ 2323794 w 6699211"/>
              <a:gd name="connsiteY0" fmla="*/ 54619 h 6857998"/>
              <a:gd name="connsiteX1" fmla="*/ 6699211 w 6699211"/>
              <a:gd name="connsiteY1" fmla="*/ 0 h 6857998"/>
              <a:gd name="connsiteX2" fmla="*/ 6699211 w 6699211"/>
              <a:gd name="connsiteY2" fmla="*/ 6857998 h 6857998"/>
              <a:gd name="connsiteX3" fmla="*/ 0 w 6699211"/>
              <a:gd name="connsiteY3" fmla="*/ 6844350 h 6857998"/>
              <a:gd name="connsiteX4" fmla="*/ 2323794 w 6699211"/>
              <a:gd name="connsiteY4" fmla="*/ 54619 h 6857998"/>
              <a:gd name="connsiteX0" fmla="*/ 2323794 w 6699211"/>
              <a:gd name="connsiteY0" fmla="*/ 18674 h 6822053"/>
              <a:gd name="connsiteX1" fmla="*/ 6699211 w 6699211"/>
              <a:gd name="connsiteY1" fmla="*/ 0 h 6822053"/>
              <a:gd name="connsiteX2" fmla="*/ 6699211 w 6699211"/>
              <a:gd name="connsiteY2" fmla="*/ 6822053 h 6822053"/>
              <a:gd name="connsiteX3" fmla="*/ 0 w 6699211"/>
              <a:gd name="connsiteY3" fmla="*/ 6808405 h 6822053"/>
              <a:gd name="connsiteX4" fmla="*/ 2323794 w 6699211"/>
              <a:gd name="connsiteY4" fmla="*/ 18674 h 6822053"/>
              <a:gd name="connsiteX0" fmla="*/ 3105369 w 7480786"/>
              <a:gd name="connsiteY0" fmla="*/ 18674 h 6822053"/>
              <a:gd name="connsiteX1" fmla="*/ 7480786 w 7480786"/>
              <a:gd name="connsiteY1" fmla="*/ 0 h 6822053"/>
              <a:gd name="connsiteX2" fmla="*/ 7480786 w 7480786"/>
              <a:gd name="connsiteY2" fmla="*/ 6822053 h 6822053"/>
              <a:gd name="connsiteX3" fmla="*/ 0 w 7480786"/>
              <a:gd name="connsiteY3" fmla="*/ 6820387 h 6822053"/>
              <a:gd name="connsiteX4" fmla="*/ 3105369 w 7480786"/>
              <a:gd name="connsiteY4" fmla="*/ 18674 h 6822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0786" h="6822053">
                <a:moveTo>
                  <a:pt x="3105369" y="18674"/>
                </a:moveTo>
                <a:lnTo>
                  <a:pt x="7480786" y="0"/>
                </a:lnTo>
                <a:lnTo>
                  <a:pt x="7480786" y="6822053"/>
                </a:lnTo>
                <a:lnTo>
                  <a:pt x="0" y="6820387"/>
                </a:lnTo>
                <a:lnTo>
                  <a:pt x="3105369" y="1867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screenshot of a social media post&#10;&#10;Description automatically generated">
            <a:extLst>
              <a:ext uri="{FF2B5EF4-FFF2-40B4-BE49-F238E27FC236}">
                <a16:creationId xmlns:a16="http://schemas.microsoft.com/office/drawing/2014/main" id="{E21AFBE3-FFA2-7A43-A7B7-DE0626FFB7D1}"/>
              </a:ext>
            </a:extLst>
          </p:cNvPr>
          <p:cNvPicPr>
            <a:picLocks noChangeAspect="1"/>
          </p:cNvPicPr>
          <p:nvPr/>
        </p:nvPicPr>
        <p:blipFill>
          <a:blip r:embed="rId2"/>
          <a:stretch>
            <a:fillRect/>
          </a:stretch>
        </p:blipFill>
        <p:spPr>
          <a:xfrm>
            <a:off x="361886" y="330200"/>
            <a:ext cx="4557484" cy="3281388"/>
          </a:xfrm>
          <a:prstGeom prst="rect">
            <a:avLst/>
          </a:prstGeom>
        </p:spPr>
      </p:pic>
      <p:cxnSp>
        <p:nvCxnSpPr>
          <p:cNvPr id="25" name="Straight Connector 27">
            <a:extLst>
              <a:ext uri="{FF2B5EF4-FFF2-40B4-BE49-F238E27FC236}">
                <a16:creationId xmlns:a16="http://schemas.microsoft.com/office/drawing/2014/main" id="{E2F61726-9292-4844-9EBF-341051AAFD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244996"/>
            <a:ext cx="4651744" cy="261300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17" name="Content Placeholder 16" descr="A screenshot of a cell phone&#10;&#10;Description automatically generated">
            <a:extLst>
              <a:ext uri="{FF2B5EF4-FFF2-40B4-BE49-F238E27FC236}">
                <a16:creationId xmlns:a16="http://schemas.microsoft.com/office/drawing/2014/main" id="{695BF17C-E12C-2041-B0EF-2A6858A34B82}"/>
              </a:ext>
            </a:extLst>
          </p:cNvPr>
          <p:cNvPicPr>
            <a:picLocks noChangeAspect="1"/>
          </p:cNvPicPr>
          <p:nvPr/>
        </p:nvPicPr>
        <p:blipFill>
          <a:blip r:embed="rId3"/>
          <a:stretch>
            <a:fillRect/>
          </a:stretch>
        </p:blipFill>
        <p:spPr>
          <a:xfrm>
            <a:off x="154429" y="3705585"/>
            <a:ext cx="5256828" cy="2720408"/>
          </a:xfrm>
          <a:prstGeom prst="rect">
            <a:avLst/>
          </a:prstGeom>
        </p:spPr>
      </p:pic>
      <p:sp>
        <p:nvSpPr>
          <p:cNvPr id="21" name="Content Placeholder 20">
            <a:extLst>
              <a:ext uri="{FF2B5EF4-FFF2-40B4-BE49-F238E27FC236}">
                <a16:creationId xmlns:a16="http://schemas.microsoft.com/office/drawing/2014/main" id="{CBF8379C-8F1E-45F5-9905-4B0CB3888D53}"/>
              </a:ext>
            </a:extLst>
          </p:cNvPr>
          <p:cNvSpPr>
            <a:spLocks noGrp="1"/>
          </p:cNvSpPr>
          <p:nvPr>
            <p:ph idx="1"/>
          </p:nvPr>
        </p:nvSpPr>
        <p:spPr>
          <a:xfrm>
            <a:off x="5573252" y="1118130"/>
            <a:ext cx="6085347" cy="5280748"/>
          </a:xfrm>
        </p:spPr>
        <p:txBody>
          <a:bodyPr>
            <a:normAutofit/>
          </a:bodyPr>
          <a:lstStyle/>
          <a:p>
            <a:r>
              <a:rPr lang="en-US" dirty="0"/>
              <a:t>Overall 25% of people with substance induced psychosis had a follow-up diagnosis of schizophrenia.</a:t>
            </a:r>
          </a:p>
          <a:p>
            <a:r>
              <a:rPr lang="en-US" dirty="0"/>
              <a:t>Highest for cannabis induced psychoses (34%), intermediate for amphetamines and hallucinogens (22% and 26%) and low for alcohol (9%).</a:t>
            </a:r>
          </a:p>
          <a:p>
            <a:r>
              <a:rPr lang="en-US" dirty="0"/>
              <a:t>Significant heterogeneity of estimates, and the likelihood of transition to schizophrenia was not predicted by sex, country, study setting, urban or rural location, diagnostic system, diagnostic methods or completeness or duration of follow-up. </a:t>
            </a:r>
          </a:p>
          <a:p>
            <a:endParaRPr lang="en-US" dirty="0"/>
          </a:p>
        </p:txBody>
      </p:sp>
      <p:sp>
        <p:nvSpPr>
          <p:cNvPr id="6" name="Footer Placeholder 5">
            <a:extLst>
              <a:ext uri="{FF2B5EF4-FFF2-40B4-BE49-F238E27FC236}">
                <a16:creationId xmlns:a16="http://schemas.microsoft.com/office/drawing/2014/main" id="{3ED2FCCC-3F29-0344-9000-46BE6B5DFD91}"/>
              </a:ext>
            </a:extLst>
          </p:cNvPr>
          <p:cNvSpPr>
            <a:spLocks noGrp="1"/>
          </p:cNvSpPr>
          <p:nvPr>
            <p:ph type="ftr" sz="quarter" idx="11"/>
          </p:nvPr>
        </p:nvSpPr>
        <p:spPr>
          <a:xfrm>
            <a:off x="154429" y="6398878"/>
            <a:ext cx="4497315" cy="365125"/>
          </a:xfrm>
        </p:spPr>
        <p:txBody>
          <a:bodyPr>
            <a:normAutofit/>
          </a:bodyPr>
          <a:lstStyle/>
          <a:p>
            <a:pPr>
              <a:spcAft>
                <a:spcPts val="600"/>
              </a:spcAft>
            </a:pPr>
            <a:r>
              <a:rPr lang="en-US"/>
              <a:t>Schizophrenia Bulletin vol. 46, 2020</a:t>
            </a:r>
          </a:p>
        </p:txBody>
      </p:sp>
      <p:cxnSp>
        <p:nvCxnSpPr>
          <p:cNvPr id="29" name="Straight Connector 28">
            <a:extLst>
              <a:ext uri="{FF2B5EF4-FFF2-40B4-BE49-F238E27FC236}">
                <a16:creationId xmlns:a16="http://schemas.microsoft.com/office/drawing/2014/main" id="{24C09F97-2960-5D48-BDA8-1C053DC4C848}"/>
              </a:ext>
            </a:extLst>
          </p:cNvPr>
          <p:cNvCxnSpPr/>
          <p:nvPr/>
        </p:nvCxnSpPr>
        <p:spPr>
          <a:xfrm>
            <a:off x="4546600" y="4686300"/>
            <a:ext cx="5080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5" name="Straight Connector 34">
            <a:extLst>
              <a:ext uri="{FF2B5EF4-FFF2-40B4-BE49-F238E27FC236}">
                <a16:creationId xmlns:a16="http://schemas.microsoft.com/office/drawing/2014/main" id="{DA8BA9B1-CDFF-E345-951A-3C21C55991E7}"/>
              </a:ext>
            </a:extLst>
          </p:cNvPr>
          <p:cNvCxnSpPr/>
          <p:nvPr/>
        </p:nvCxnSpPr>
        <p:spPr>
          <a:xfrm>
            <a:off x="4533900" y="6286500"/>
            <a:ext cx="5080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29745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24">
            <a:extLst>
              <a:ext uri="{FF2B5EF4-FFF2-40B4-BE49-F238E27FC236}">
                <a16:creationId xmlns:a16="http://schemas.microsoft.com/office/drawing/2014/main" id="{2B78D151-52A1-46B3-8374-570DA802E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3">
            <a:extLst>
              <a:ext uri="{FF2B5EF4-FFF2-40B4-BE49-F238E27FC236}">
                <a16:creationId xmlns:a16="http://schemas.microsoft.com/office/drawing/2014/main" id="{6C745475-F6E1-4944-B2F1-A82F3444F7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18942"/>
            <a:ext cx="4135478" cy="6895884"/>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 name="connsiteX0" fmla="*/ 2023235 w 6699211"/>
              <a:gd name="connsiteY0" fmla="*/ 0 h 6869951"/>
              <a:gd name="connsiteX1" fmla="*/ 6699211 w 6699211"/>
              <a:gd name="connsiteY1" fmla="*/ 11953 h 6869951"/>
              <a:gd name="connsiteX2" fmla="*/ 6699211 w 6699211"/>
              <a:gd name="connsiteY2" fmla="*/ 6869951 h 6869951"/>
              <a:gd name="connsiteX3" fmla="*/ 0 w 6699211"/>
              <a:gd name="connsiteY3" fmla="*/ 6856303 h 6869951"/>
              <a:gd name="connsiteX4" fmla="*/ 2023235 w 6699211"/>
              <a:gd name="connsiteY4" fmla="*/ 0 h 6869951"/>
              <a:gd name="connsiteX0" fmla="*/ 2702995 w 6699211"/>
              <a:gd name="connsiteY0" fmla="*/ 42638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42638 h 6857998"/>
              <a:gd name="connsiteX0" fmla="*/ 2323794 w 6699211"/>
              <a:gd name="connsiteY0" fmla="*/ 54619 h 6857998"/>
              <a:gd name="connsiteX1" fmla="*/ 6699211 w 6699211"/>
              <a:gd name="connsiteY1" fmla="*/ 0 h 6857998"/>
              <a:gd name="connsiteX2" fmla="*/ 6699211 w 6699211"/>
              <a:gd name="connsiteY2" fmla="*/ 6857998 h 6857998"/>
              <a:gd name="connsiteX3" fmla="*/ 0 w 6699211"/>
              <a:gd name="connsiteY3" fmla="*/ 6844350 h 6857998"/>
              <a:gd name="connsiteX4" fmla="*/ 2323794 w 6699211"/>
              <a:gd name="connsiteY4" fmla="*/ 54619 h 6857998"/>
              <a:gd name="connsiteX0" fmla="*/ 2323794 w 6699211"/>
              <a:gd name="connsiteY0" fmla="*/ 18674 h 6822053"/>
              <a:gd name="connsiteX1" fmla="*/ 6699211 w 6699211"/>
              <a:gd name="connsiteY1" fmla="*/ 0 h 6822053"/>
              <a:gd name="connsiteX2" fmla="*/ 6699211 w 6699211"/>
              <a:gd name="connsiteY2" fmla="*/ 6822053 h 6822053"/>
              <a:gd name="connsiteX3" fmla="*/ 0 w 6699211"/>
              <a:gd name="connsiteY3" fmla="*/ 6808405 h 6822053"/>
              <a:gd name="connsiteX4" fmla="*/ 2323794 w 6699211"/>
              <a:gd name="connsiteY4" fmla="*/ 18674 h 6822053"/>
              <a:gd name="connsiteX0" fmla="*/ 3105369 w 7480786"/>
              <a:gd name="connsiteY0" fmla="*/ 18674 h 6822053"/>
              <a:gd name="connsiteX1" fmla="*/ 7480786 w 7480786"/>
              <a:gd name="connsiteY1" fmla="*/ 0 h 6822053"/>
              <a:gd name="connsiteX2" fmla="*/ 7480786 w 7480786"/>
              <a:gd name="connsiteY2" fmla="*/ 6822053 h 6822053"/>
              <a:gd name="connsiteX3" fmla="*/ 0 w 7480786"/>
              <a:gd name="connsiteY3" fmla="*/ 6820387 h 6822053"/>
              <a:gd name="connsiteX4" fmla="*/ 3105369 w 7480786"/>
              <a:gd name="connsiteY4" fmla="*/ 18674 h 6822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0786" h="6822053">
                <a:moveTo>
                  <a:pt x="3105369" y="18674"/>
                </a:moveTo>
                <a:lnTo>
                  <a:pt x="7480786" y="0"/>
                </a:lnTo>
                <a:lnTo>
                  <a:pt x="7480786" y="6822053"/>
                </a:lnTo>
                <a:lnTo>
                  <a:pt x="0" y="6820387"/>
                </a:lnTo>
                <a:lnTo>
                  <a:pt x="3105369" y="1867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E2F61726-9292-4844-9EBF-341051AAFD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244996"/>
            <a:ext cx="4651744" cy="261300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10" name="Content Placeholder 9" descr="A screenshot of a social media post&#10;&#10;Description automatically generated">
            <a:extLst>
              <a:ext uri="{FF2B5EF4-FFF2-40B4-BE49-F238E27FC236}">
                <a16:creationId xmlns:a16="http://schemas.microsoft.com/office/drawing/2014/main" id="{D96EF07F-3F33-0D48-B098-D4DDF499F051}"/>
              </a:ext>
            </a:extLst>
          </p:cNvPr>
          <p:cNvPicPr>
            <a:picLocks noChangeAspect="1"/>
          </p:cNvPicPr>
          <p:nvPr/>
        </p:nvPicPr>
        <p:blipFill>
          <a:blip r:embed="rId2"/>
          <a:stretch>
            <a:fillRect/>
          </a:stretch>
        </p:blipFill>
        <p:spPr>
          <a:xfrm>
            <a:off x="578043" y="58585"/>
            <a:ext cx="3495657" cy="2613004"/>
          </a:xfrm>
          <a:prstGeom prst="rect">
            <a:avLst/>
          </a:prstGeom>
        </p:spPr>
      </p:pic>
      <p:sp>
        <p:nvSpPr>
          <p:cNvPr id="22" name="Content Placeholder 21">
            <a:extLst>
              <a:ext uri="{FF2B5EF4-FFF2-40B4-BE49-F238E27FC236}">
                <a16:creationId xmlns:a16="http://schemas.microsoft.com/office/drawing/2014/main" id="{369A3C43-2175-46F3-AE9F-6438206C2D53}"/>
              </a:ext>
            </a:extLst>
          </p:cNvPr>
          <p:cNvSpPr>
            <a:spLocks noGrp="1"/>
          </p:cNvSpPr>
          <p:nvPr>
            <p:ph idx="1"/>
          </p:nvPr>
        </p:nvSpPr>
        <p:spPr>
          <a:xfrm>
            <a:off x="5229786" y="945983"/>
            <a:ext cx="5905723" cy="4812560"/>
          </a:xfrm>
        </p:spPr>
        <p:txBody>
          <a:bodyPr>
            <a:normAutofit/>
          </a:bodyPr>
          <a:lstStyle/>
          <a:p>
            <a:r>
              <a:rPr lang="en-US" dirty="0"/>
              <a:t>Danish Civil Register study – 10 years. </a:t>
            </a:r>
          </a:p>
          <a:p>
            <a:r>
              <a:rPr lang="en-US" dirty="0"/>
              <a:t>Overall 32.2% of patients with SIPD converted to either schizophrenia spectrum or bipolar disorders. </a:t>
            </a:r>
          </a:p>
          <a:p>
            <a:r>
              <a:rPr lang="en-US" dirty="0"/>
              <a:t>Highest rate of conversion was </a:t>
            </a:r>
            <a:r>
              <a:rPr lang="en-US" dirty="0" err="1"/>
              <a:t>a/w</a:t>
            </a:r>
            <a:r>
              <a:rPr lang="en-US" dirty="0"/>
              <a:t> cannabis induced psychosis 47.4%</a:t>
            </a:r>
          </a:p>
          <a:p>
            <a:r>
              <a:rPr lang="en-US" dirty="0"/>
              <a:t>50% of the conversion to schizophrenia occurred within 3.1 years, and to bipolar in 4.4 years. And for males with cannabis induced psychosis, 50% conversion to schizophrenia was in 2.0 years.</a:t>
            </a:r>
          </a:p>
        </p:txBody>
      </p:sp>
      <p:sp>
        <p:nvSpPr>
          <p:cNvPr id="8" name="Footer Placeholder 7">
            <a:extLst>
              <a:ext uri="{FF2B5EF4-FFF2-40B4-BE49-F238E27FC236}">
                <a16:creationId xmlns:a16="http://schemas.microsoft.com/office/drawing/2014/main" id="{E98FFE3A-8ECF-B943-B574-805E387870B8}"/>
              </a:ext>
            </a:extLst>
          </p:cNvPr>
          <p:cNvSpPr>
            <a:spLocks noGrp="1"/>
          </p:cNvSpPr>
          <p:nvPr>
            <p:ph type="ftr" sz="quarter" idx="11"/>
          </p:nvPr>
        </p:nvSpPr>
        <p:spPr>
          <a:xfrm>
            <a:off x="8228535" y="6398877"/>
            <a:ext cx="4497315" cy="365125"/>
          </a:xfrm>
        </p:spPr>
        <p:txBody>
          <a:bodyPr>
            <a:normAutofit/>
          </a:bodyPr>
          <a:lstStyle/>
          <a:p>
            <a:pPr>
              <a:spcAft>
                <a:spcPts val="600"/>
              </a:spcAft>
            </a:pPr>
            <a:r>
              <a:rPr lang="en-US" dirty="0"/>
              <a:t>Am J Psychiatry 175:4, April 2018</a:t>
            </a:r>
            <a:endParaRPr lang="en-US"/>
          </a:p>
        </p:txBody>
      </p:sp>
      <p:pic>
        <p:nvPicPr>
          <p:cNvPr id="13" name="Picture 12" descr="A screenshot of a cell phone&#10;&#10;Description automatically generated">
            <a:extLst>
              <a:ext uri="{FF2B5EF4-FFF2-40B4-BE49-F238E27FC236}">
                <a16:creationId xmlns:a16="http://schemas.microsoft.com/office/drawing/2014/main" id="{80253716-7DC2-C14D-AC99-3AFB559EA1BF}"/>
              </a:ext>
            </a:extLst>
          </p:cNvPr>
          <p:cNvPicPr>
            <a:picLocks noChangeAspect="1"/>
          </p:cNvPicPr>
          <p:nvPr/>
        </p:nvPicPr>
        <p:blipFill>
          <a:blip r:embed="rId3"/>
          <a:stretch>
            <a:fillRect/>
          </a:stretch>
        </p:blipFill>
        <p:spPr>
          <a:xfrm>
            <a:off x="1056490" y="2488100"/>
            <a:ext cx="3862179" cy="4388842"/>
          </a:xfrm>
          <a:prstGeom prst="rect">
            <a:avLst/>
          </a:prstGeom>
        </p:spPr>
      </p:pic>
      <p:cxnSp>
        <p:nvCxnSpPr>
          <p:cNvPr id="3" name="Straight Arrow Connector 2">
            <a:extLst>
              <a:ext uri="{FF2B5EF4-FFF2-40B4-BE49-F238E27FC236}">
                <a16:creationId xmlns:a16="http://schemas.microsoft.com/office/drawing/2014/main" id="{33794413-2C3E-6C44-BBC3-47B36B4F7864}"/>
              </a:ext>
            </a:extLst>
          </p:cNvPr>
          <p:cNvCxnSpPr/>
          <p:nvPr/>
        </p:nvCxnSpPr>
        <p:spPr>
          <a:xfrm>
            <a:off x="2084392" y="4582886"/>
            <a:ext cx="7350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A417398-8333-1147-A18D-5651604A6A71}"/>
              </a:ext>
            </a:extLst>
          </p:cNvPr>
          <p:cNvCxnSpPr/>
          <p:nvPr/>
        </p:nvCxnSpPr>
        <p:spPr>
          <a:xfrm>
            <a:off x="2008192" y="5061858"/>
            <a:ext cx="7350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A5F2EFC-4B97-D044-A0C8-FF8647BF8375}"/>
              </a:ext>
            </a:extLst>
          </p:cNvPr>
          <p:cNvCxnSpPr/>
          <p:nvPr/>
        </p:nvCxnSpPr>
        <p:spPr>
          <a:xfrm>
            <a:off x="2029964" y="5519060"/>
            <a:ext cx="7350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F7CFFFA-34FC-5940-87A5-CDDF7DEB653B}"/>
              </a:ext>
            </a:extLst>
          </p:cNvPr>
          <p:cNvCxnSpPr/>
          <p:nvPr/>
        </p:nvCxnSpPr>
        <p:spPr>
          <a:xfrm>
            <a:off x="2029964" y="3374566"/>
            <a:ext cx="7350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3517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D6D26-3E22-EF48-88B2-466CAF1F242B}"/>
              </a:ext>
            </a:extLst>
          </p:cNvPr>
          <p:cNvSpPr>
            <a:spLocks noGrp="1"/>
          </p:cNvSpPr>
          <p:nvPr>
            <p:ph type="title"/>
          </p:nvPr>
        </p:nvSpPr>
        <p:spPr/>
        <p:txBody>
          <a:bodyPr/>
          <a:lstStyle/>
          <a:p>
            <a:r>
              <a:rPr lang="en-US" dirty="0"/>
              <a:t>Implications for practice</a:t>
            </a:r>
          </a:p>
        </p:txBody>
      </p:sp>
      <p:sp>
        <p:nvSpPr>
          <p:cNvPr id="3" name="Content Placeholder 2">
            <a:extLst>
              <a:ext uri="{FF2B5EF4-FFF2-40B4-BE49-F238E27FC236}">
                <a16:creationId xmlns:a16="http://schemas.microsoft.com/office/drawing/2014/main" id="{BE865751-BCB9-3544-9D1F-7B99F42DEC1A}"/>
              </a:ext>
            </a:extLst>
          </p:cNvPr>
          <p:cNvSpPr>
            <a:spLocks noGrp="1"/>
          </p:cNvSpPr>
          <p:nvPr>
            <p:ph idx="1"/>
          </p:nvPr>
        </p:nvSpPr>
        <p:spPr/>
        <p:txBody>
          <a:bodyPr/>
          <a:lstStyle/>
          <a:p>
            <a:r>
              <a:rPr lang="en-US" dirty="0"/>
              <a:t>Should there be changes to the diagnostic criteria to make it more practicable and less ambiguous? Inclusion of SUD, and clarity on duration.</a:t>
            </a:r>
          </a:p>
          <a:p>
            <a:r>
              <a:rPr lang="en-US" dirty="0"/>
              <a:t>Patients with persistent psychosis and regular substance use - ?PPD or DIP</a:t>
            </a:r>
          </a:p>
          <a:p>
            <a:r>
              <a:rPr lang="en-US" dirty="0"/>
              <a:t>Treatment and follow-up implications, esp. considering the conversion rates and possible predictors associated. </a:t>
            </a:r>
          </a:p>
        </p:txBody>
      </p:sp>
    </p:spTree>
    <p:extLst>
      <p:ext uri="{BB962C8B-B14F-4D97-AF65-F5344CB8AC3E}">
        <p14:creationId xmlns:p14="http://schemas.microsoft.com/office/powerpoint/2010/main" val="1579724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food, curtain&#10;&#10;Description automatically generated">
            <a:extLst>
              <a:ext uri="{FF2B5EF4-FFF2-40B4-BE49-F238E27FC236}">
                <a16:creationId xmlns:a16="http://schemas.microsoft.com/office/drawing/2014/main" id="{AAA8105B-2DCF-8049-A7E3-6EC11BC083D8}"/>
              </a:ext>
            </a:extLst>
          </p:cNvPr>
          <p:cNvPicPr>
            <a:picLocks noChangeAspect="1"/>
          </p:cNvPicPr>
          <p:nvPr/>
        </p:nvPicPr>
        <p:blipFill>
          <a:blip r:embed="rId2"/>
          <a:stretch>
            <a:fillRect/>
          </a:stretch>
        </p:blipFill>
        <p:spPr>
          <a:xfrm>
            <a:off x="2250992" y="530225"/>
            <a:ext cx="7690015" cy="5797550"/>
          </a:xfrm>
          <a:prstGeom prst="rect">
            <a:avLst/>
          </a:prstGeom>
        </p:spPr>
      </p:pic>
    </p:spTree>
    <p:extLst>
      <p:ext uri="{BB962C8B-B14F-4D97-AF65-F5344CB8AC3E}">
        <p14:creationId xmlns:p14="http://schemas.microsoft.com/office/powerpoint/2010/main" val="2618110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10A34275-CD0A-499C-9600-C96742FACE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1852546B-EF97-46E8-A930-3A03341066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7587" y="2720800"/>
            <a:ext cx="3470809" cy="413266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2801F4A-0A74-45E0-8E5A-65A65252A3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40"/>
            <a:ext cx="1274412" cy="49672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D245F29-ABE7-4BB1-8164-5F4C4604B2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257800" y="0"/>
            <a:ext cx="6926614" cy="112236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D398763-2507-AC45-9C48-07C1EFF8BA68}"/>
              </a:ext>
            </a:extLst>
          </p:cNvPr>
          <p:cNvSpPr>
            <a:spLocks noGrp="1"/>
          </p:cNvSpPr>
          <p:nvPr>
            <p:ph type="title"/>
          </p:nvPr>
        </p:nvSpPr>
        <p:spPr>
          <a:xfrm>
            <a:off x="8286014" y="1122363"/>
            <a:ext cx="3316463" cy="3025308"/>
          </a:xfrm>
        </p:spPr>
        <p:txBody>
          <a:bodyPr vert="horz" lIns="91440" tIns="45720" rIns="91440" bIns="45720" rtlCol="0" anchor="b">
            <a:normAutofit/>
          </a:bodyPr>
          <a:lstStyle/>
          <a:p>
            <a:pPr algn="r"/>
            <a:r>
              <a:rPr lang="en-US" sz="4100"/>
              <a:t>Substance use trends in australia</a:t>
            </a:r>
          </a:p>
        </p:txBody>
      </p:sp>
      <p:cxnSp>
        <p:nvCxnSpPr>
          <p:cNvPr id="32" name="Straight Connector 31">
            <a:extLst>
              <a:ext uri="{FF2B5EF4-FFF2-40B4-BE49-F238E27FC236}">
                <a16:creationId xmlns:a16="http://schemas.microsoft.com/office/drawing/2014/main" id="{CF00EEAF-0634-4EEB-81E5-9FBC2170F3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7102" y="6051582"/>
            <a:ext cx="4847312" cy="80641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3E11676-332F-449D-9A03-6CE4ED25CC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225160" y="0"/>
            <a:ext cx="3541141"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screenshot of a cell phone&#10;&#10;Description automatically generated">
            <a:extLst>
              <a:ext uri="{FF2B5EF4-FFF2-40B4-BE49-F238E27FC236}">
                <a16:creationId xmlns:a16="http://schemas.microsoft.com/office/drawing/2014/main" id="{0F9FA602-68EA-6D45-B5DD-0AB7718E76B8}"/>
              </a:ext>
            </a:extLst>
          </p:cNvPr>
          <p:cNvPicPr>
            <a:picLocks noGrp="1" noChangeAspect="1"/>
          </p:cNvPicPr>
          <p:nvPr>
            <p:ph idx="1"/>
          </p:nvPr>
        </p:nvPicPr>
        <p:blipFill>
          <a:blip r:embed="rId2"/>
          <a:stretch>
            <a:fillRect/>
          </a:stretch>
        </p:blipFill>
        <p:spPr>
          <a:xfrm>
            <a:off x="644841" y="528859"/>
            <a:ext cx="7061469" cy="5843365"/>
          </a:xfrm>
          <a:prstGeom prst="rect">
            <a:avLst/>
          </a:prstGeom>
        </p:spPr>
      </p:pic>
      <p:sp>
        <p:nvSpPr>
          <p:cNvPr id="6" name="Footer Placeholder 5">
            <a:extLst>
              <a:ext uri="{FF2B5EF4-FFF2-40B4-BE49-F238E27FC236}">
                <a16:creationId xmlns:a16="http://schemas.microsoft.com/office/drawing/2014/main" id="{76D19F3F-985C-384E-BA82-0AE931CB53F5}"/>
              </a:ext>
            </a:extLst>
          </p:cNvPr>
          <p:cNvSpPr>
            <a:spLocks noGrp="1"/>
          </p:cNvSpPr>
          <p:nvPr>
            <p:ph type="ftr" sz="quarter" idx="11"/>
          </p:nvPr>
        </p:nvSpPr>
        <p:spPr/>
        <p:txBody>
          <a:bodyPr/>
          <a:lstStyle/>
          <a:p>
            <a:r>
              <a:rPr lang="en-US"/>
              <a:t>National Drug Strategy Household Survey 2019</a:t>
            </a:r>
          </a:p>
        </p:txBody>
      </p:sp>
    </p:spTree>
    <p:extLst>
      <p:ext uri="{BB962C8B-B14F-4D97-AF65-F5344CB8AC3E}">
        <p14:creationId xmlns:p14="http://schemas.microsoft.com/office/powerpoint/2010/main" val="1381848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47283DDC-3157-E940-A427-9441752F23D0}"/>
              </a:ext>
            </a:extLst>
          </p:cNvPr>
          <p:cNvPicPr>
            <a:picLocks noChangeAspect="1"/>
          </p:cNvPicPr>
          <p:nvPr/>
        </p:nvPicPr>
        <p:blipFill>
          <a:blip r:embed="rId2"/>
          <a:stretch>
            <a:fillRect/>
          </a:stretch>
        </p:blipFill>
        <p:spPr>
          <a:xfrm>
            <a:off x="633318" y="321734"/>
            <a:ext cx="5074532" cy="2905170"/>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C82AC642-8F48-DE4A-94A7-A28C3F77DF2E}"/>
              </a:ext>
            </a:extLst>
          </p:cNvPr>
          <p:cNvPicPr>
            <a:picLocks noChangeAspect="1"/>
          </p:cNvPicPr>
          <p:nvPr/>
        </p:nvPicPr>
        <p:blipFill>
          <a:blip r:embed="rId3"/>
          <a:stretch>
            <a:fillRect/>
          </a:stretch>
        </p:blipFill>
        <p:spPr>
          <a:xfrm>
            <a:off x="301603" y="3837839"/>
            <a:ext cx="5582362" cy="2414370"/>
          </a:xfrm>
          <a:prstGeom prst="rect">
            <a:avLst/>
          </a:prstGeom>
        </p:spPr>
      </p:pic>
      <p:sp>
        <p:nvSpPr>
          <p:cNvPr id="45" name="Rectangle 31">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33">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creenshot of a cell phone&#10;&#10;Description automatically generated">
            <a:extLst>
              <a:ext uri="{FF2B5EF4-FFF2-40B4-BE49-F238E27FC236}">
                <a16:creationId xmlns:a16="http://schemas.microsoft.com/office/drawing/2014/main" id="{ED6AD2B7-6EF9-974A-B7BB-AF49367A8DA4}"/>
              </a:ext>
            </a:extLst>
          </p:cNvPr>
          <p:cNvPicPr>
            <a:picLocks noChangeAspect="1"/>
          </p:cNvPicPr>
          <p:nvPr/>
        </p:nvPicPr>
        <p:blipFill>
          <a:blip r:embed="rId4"/>
          <a:stretch>
            <a:fillRect/>
          </a:stretch>
        </p:blipFill>
        <p:spPr>
          <a:xfrm>
            <a:off x="7143556" y="851739"/>
            <a:ext cx="3990276" cy="4750329"/>
          </a:xfrm>
          <a:prstGeom prst="rect">
            <a:avLst/>
          </a:prstGeom>
        </p:spPr>
      </p:pic>
      <p:sp>
        <p:nvSpPr>
          <p:cNvPr id="8" name="Footer Placeholder 7">
            <a:extLst>
              <a:ext uri="{FF2B5EF4-FFF2-40B4-BE49-F238E27FC236}">
                <a16:creationId xmlns:a16="http://schemas.microsoft.com/office/drawing/2014/main" id="{C0E6B592-6A2A-3142-B768-A21ED4C8B6A1}"/>
              </a:ext>
            </a:extLst>
          </p:cNvPr>
          <p:cNvSpPr>
            <a:spLocks noGrp="1"/>
          </p:cNvSpPr>
          <p:nvPr>
            <p:ph type="ftr" sz="quarter" idx="11"/>
          </p:nvPr>
        </p:nvSpPr>
        <p:spPr>
          <a:xfrm>
            <a:off x="-19747" y="6398878"/>
            <a:ext cx="7149885" cy="365125"/>
          </a:xfrm>
        </p:spPr>
        <p:txBody>
          <a:bodyPr>
            <a:normAutofit/>
          </a:bodyPr>
          <a:lstStyle/>
          <a:p>
            <a:r>
              <a:rPr lang="en-US"/>
              <a:t>Australian Institute of Health and Welfare; Alcohol, Tobacco and other drugs in Australia, Sep 2020</a:t>
            </a:r>
            <a:endParaRPr lang="en-US" dirty="0"/>
          </a:p>
        </p:txBody>
      </p:sp>
    </p:spTree>
    <p:extLst>
      <p:ext uri="{BB962C8B-B14F-4D97-AF65-F5344CB8AC3E}">
        <p14:creationId xmlns:p14="http://schemas.microsoft.com/office/powerpoint/2010/main" val="961018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Illicit drugs">
            <a:extLst>
              <a:ext uri="{FF2B5EF4-FFF2-40B4-BE49-F238E27FC236}">
                <a16:creationId xmlns:a16="http://schemas.microsoft.com/office/drawing/2014/main" id="{512E2C82-C897-45F6-B74D-76369393BD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1734415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2B78D151-52A1-46B3-8374-570DA802E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812B206-25E9-4F8B-AED7-8353BA625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49100"/>
            <a:ext cx="12192000" cy="2008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E142A6D3-8DB2-4EE4-B19A-4C40D070FE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0990" y="4849100"/>
            <a:ext cx="2366826" cy="20089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3BD45-87D9-44BD-8E6F-A575FFD9C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a:endCxn id="12" idx="1"/>
          </p:cNvCxnSpPr>
          <p:nvPr>
            <p:extLst>
              <p:ext uri="{386F3935-93C4-4BCD-93E2-E3B085C9AB24}">
                <p16:designElem xmlns:p16="http://schemas.microsoft.com/office/powerpoint/2015/main" val="1"/>
              </p:ext>
            </p:extLst>
          </p:nvPr>
        </p:nvCxnSpPr>
        <p:spPr>
          <a:xfrm flipH="1">
            <a:off x="0" y="4849099"/>
            <a:ext cx="3027816" cy="100445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7E2CC96-2435-CF4E-8BCE-3AB5F745F738}"/>
              </a:ext>
            </a:extLst>
          </p:cNvPr>
          <p:cNvSpPr>
            <a:spLocks noGrp="1"/>
          </p:cNvSpPr>
          <p:nvPr>
            <p:ph type="title"/>
          </p:nvPr>
        </p:nvSpPr>
        <p:spPr>
          <a:xfrm>
            <a:off x="1524000" y="4995894"/>
            <a:ext cx="9144000" cy="1043750"/>
          </a:xfrm>
        </p:spPr>
        <p:txBody>
          <a:bodyPr vert="horz" lIns="91440" tIns="45720" rIns="91440" bIns="45720" rtlCol="0" anchor="b">
            <a:normAutofit/>
          </a:bodyPr>
          <a:lstStyle/>
          <a:p>
            <a:pPr algn="ctr"/>
            <a:r>
              <a:rPr lang="en-US" sz="4000" i="1" kern="1200" cap="all" baseline="0">
                <a:solidFill>
                  <a:schemeClr val="tx2"/>
                </a:solidFill>
                <a:latin typeface="+mj-lt"/>
                <a:ea typeface="+mj-ea"/>
                <a:cs typeface="+mj-cs"/>
              </a:rPr>
              <a:t>Neural pathways</a:t>
            </a:r>
          </a:p>
        </p:txBody>
      </p:sp>
      <p:pic>
        <p:nvPicPr>
          <p:cNvPr id="7" name="Picture 6" descr="A close up of a map&#10;&#10;Description automatically generated">
            <a:extLst>
              <a:ext uri="{FF2B5EF4-FFF2-40B4-BE49-F238E27FC236}">
                <a16:creationId xmlns:a16="http://schemas.microsoft.com/office/drawing/2014/main" id="{8DB64F79-6682-EB44-A0EC-8CC7199AF6DF}"/>
              </a:ext>
            </a:extLst>
          </p:cNvPr>
          <p:cNvPicPr>
            <a:picLocks noChangeAspect="1"/>
          </p:cNvPicPr>
          <p:nvPr/>
        </p:nvPicPr>
        <p:blipFill>
          <a:blip r:embed="rId2"/>
          <a:stretch>
            <a:fillRect/>
          </a:stretch>
        </p:blipFill>
        <p:spPr>
          <a:xfrm>
            <a:off x="6934200" y="54403"/>
            <a:ext cx="4714268" cy="4749893"/>
          </a:xfrm>
          <a:prstGeom prst="rect">
            <a:avLst/>
          </a:prstGeom>
        </p:spPr>
      </p:pic>
      <p:pic>
        <p:nvPicPr>
          <p:cNvPr id="5" name="Content Placeholder 4" descr="A close up of a map&#10;&#10;Description automatically generated">
            <a:extLst>
              <a:ext uri="{FF2B5EF4-FFF2-40B4-BE49-F238E27FC236}">
                <a16:creationId xmlns:a16="http://schemas.microsoft.com/office/drawing/2014/main" id="{384F04B7-46F7-5C41-822A-1C1C1FCC13E5}"/>
              </a:ext>
            </a:extLst>
          </p:cNvPr>
          <p:cNvPicPr>
            <a:picLocks noGrp="1" noChangeAspect="1"/>
          </p:cNvPicPr>
          <p:nvPr>
            <p:ph idx="1"/>
          </p:nvPr>
        </p:nvPicPr>
        <p:blipFill>
          <a:blip r:embed="rId3"/>
          <a:stretch>
            <a:fillRect/>
          </a:stretch>
        </p:blipFill>
        <p:spPr>
          <a:xfrm>
            <a:off x="176837" y="818356"/>
            <a:ext cx="6091268" cy="3289283"/>
          </a:xfrm>
          <a:prstGeom prst="rect">
            <a:avLst/>
          </a:prstGeom>
        </p:spPr>
      </p:pic>
      <p:cxnSp>
        <p:nvCxnSpPr>
          <p:cNvPr id="34" name="Straight Connector 33">
            <a:extLst>
              <a:ext uri="{FF2B5EF4-FFF2-40B4-BE49-F238E27FC236}">
                <a16:creationId xmlns:a16="http://schemas.microsoft.com/office/drawing/2014/main" id="{2178E38C-83CD-4BC6-893D-662EF9BFAA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602477" y="4849098"/>
            <a:ext cx="339224" cy="200890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965CFDB-63A4-4033-A10B-8444138F68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2420" y="4849097"/>
            <a:ext cx="3309580" cy="138214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3AF3B25D-88CF-5B49-AEE3-536E024D5636}"/>
              </a:ext>
            </a:extLst>
          </p:cNvPr>
          <p:cNvSpPr>
            <a:spLocks noGrp="1"/>
          </p:cNvSpPr>
          <p:nvPr>
            <p:ph type="ftr" sz="quarter" idx="11"/>
          </p:nvPr>
        </p:nvSpPr>
        <p:spPr/>
        <p:txBody>
          <a:bodyPr/>
          <a:lstStyle/>
          <a:p>
            <a:r>
              <a:rPr lang="en-US"/>
              <a:t>Stahl's Essential Psychopharmacology, 4th Edition</a:t>
            </a:r>
          </a:p>
        </p:txBody>
      </p:sp>
    </p:spTree>
    <p:extLst>
      <p:ext uri="{BB962C8B-B14F-4D97-AF65-F5344CB8AC3E}">
        <p14:creationId xmlns:p14="http://schemas.microsoft.com/office/powerpoint/2010/main" val="850659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1267DE83-1752-2D47-9FBB-F97286F795C7}"/>
              </a:ext>
            </a:extLst>
          </p:cNvPr>
          <p:cNvPicPr>
            <a:picLocks noChangeAspect="1"/>
          </p:cNvPicPr>
          <p:nvPr/>
        </p:nvPicPr>
        <p:blipFill>
          <a:blip r:embed="rId2"/>
          <a:stretch>
            <a:fillRect/>
          </a:stretch>
        </p:blipFill>
        <p:spPr>
          <a:xfrm>
            <a:off x="2533552" y="0"/>
            <a:ext cx="7124895" cy="6616700"/>
          </a:xfrm>
          <a:prstGeom prst="rect">
            <a:avLst/>
          </a:prstGeom>
        </p:spPr>
      </p:pic>
      <p:sp>
        <p:nvSpPr>
          <p:cNvPr id="6" name="Footer Placeholder 5">
            <a:extLst>
              <a:ext uri="{FF2B5EF4-FFF2-40B4-BE49-F238E27FC236}">
                <a16:creationId xmlns:a16="http://schemas.microsoft.com/office/drawing/2014/main" id="{472DCA0E-F4F5-3F4A-AD7A-AE514ECAA9FE}"/>
              </a:ext>
            </a:extLst>
          </p:cNvPr>
          <p:cNvSpPr>
            <a:spLocks noGrp="1"/>
          </p:cNvSpPr>
          <p:nvPr>
            <p:ph type="ftr" sz="quarter" idx="11"/>
          </p:nvPr>
        </p:nvSpPr>
        <p:spPr>
          <a:xfrm>
            <a:off x="154429" y="6538578"/>
            <a:ext cx="4497315" cy="365125"/>
          </a:xfrm>
        </p:spPr>
        <p:txBody>
          <a:bodyPr>
            <a:normAutofit fontScale="92500"/>
          </a:bodyPr>
          <a:lstStyle/>
          <a:p>
            <a:r>
              <a:rPr lang="en-US"/>
              <a:t>Diagnostic and Statistical Manual of Mental Disorders, 5th Edition</a:t>
            </a:r>
            <a:endParaRPr lang="en-US" dirty="0"/>
          </a:p>
        </p:txBody>
      </p:sp>
    </p:spTree>
    <p:extLst>
      <p:ext uri="{BB962C8B-B14F-4D97-AF65-F5344CB8AC3E}">
        <p14:creationId xmlns:p14="http://schemas.microsoft.com/office/powerpoint/2010/main" val="1099372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36F59B-2DC9-7241-A65C-C75648E8B472}"/>
              </a:ext>
            </a:extLst>
          </p:cNvPr>
          <p:cNvPicPr>
            <a:picLocks noChangeAspect="1"/>
          </p:cNvPicPr>
          <p:nvPr/>
        </p:nvPicPr>
        <p:blipFill>
          <a:blip r:embed="rId2"/>
          <a:stretch>
            <a:fillRect/>
          </a:stretch>
        </p:blipFill>
        <p:spPr>
          <a:xfrm>
            <a:off x="177800" y="2236210"/>
            <a:ext cx="11831176" cy="1192789"/>
          </a:xfrm>
          <a:prstGeom prst="rect">
            <a:avLst/>
          </a:prstGeom>
        </p:spPr>
      </p:pic>
      <p:pic>
        <p:nvPicPr>
          <p:cNvPr id="5" name="Picture 4">
            <a:extLst>
              <a:ext uri="{FF2B5EF4-FFF2-40B4-BE49-F238E27FC236}">
                <a16:creationId xmlns:a16="http://schemas.microsoft.com/office/drawing/2014/main" id="{9B828078-F42B-1342-A99C-4E855A6B75B1}"/>
              </a:ext>
            </a:extLst>
          </p:cNvPr>
          <p:cNvPicPr>
            <a:picLocks noChangeAspect="1"/>
          </p:cNvPicPr>
          <p:nvPr/>
        </p:nvPicPr>
        <p:blipFill>
          <a:blip r:embed="rId3"/>
          <a:stretch>
            <a:fillRect/>
          </a:stretch>
        </p:blipFill>
        <p:spPr>
          <a:xfrm>
            <a:off x="177799" y="3784628"/>
            <a:ext cx="11939007" cy="1295372"/>
          </a:xfrm>
          <a:prstGeom prst="rect">
            <a:avLst/>
          </a:prstGeom>
        </p:spPr>
      </p:pic>
      <p:sp>
        <p:nvSpPr>
          <p:cNvPr id="10" name="Title 9">
            <a:extLst>
              <a:ext uri="{FF2B5EF4-FFF2-40B4-BE49-F238E27FC236}">
                <a16:creationId xmlns:a16="http://schemas.microsoft.com/office/drawing/2014/main" id="{8AB79A1D-0944-DC43-855B-F86C982F9AAE}"/>
              </a:ext>
            </a:extLst>
          </p:cNvPr>
          <p:cNvSpPr>
            <a:spLocks noGrp="1"/>
          </p:cNvSpPr>
          <p:nvPr>
            <p:ph type="title"/>
          </p:nvPr>
        </p:nvSpPr>
        <p:spPr/>
        <p:txBody>
          <a:bodyPr/>
          <a:lstStyle/>
          <a:p>
            <a:r>
              <a:rPr lang="en-US" dirty="0"/>
              <a:t>ICD-10</a:t>
            </a:r>
          </a:p>
        </p:txBody>
      </p:sp>
      <mc:AlternateContent xmlns:mc="http://schemas.openxmlformats.org/markup-compatibility/2006" xmlns:p14="http://schemas.microsoft.com/office/powerpoint/2010/main">
        <mc:Choice Requires="p14">
          <p:contentPart p14:bwMode="auto" r:id="rId4">
            <p14:nvContentPartPr>
              <p14:cNvPr id="18" name="Ink 17">
                <a:extLst>
                  <a:ext uri="{FF2B5EF4-FFF2-40B4-BE49-F238E27FC236}">
                    <a16:creationId xmlns:a16="http://schemas.microsoft.com/office/drawing/2014/main" id="{F483081C-C8DD-D643-AF53-D3B7B0AF8B85}"/>
                  </a:ext>
                </a:extLst>
              </p14:cNvPr>
              <p14:cNvContentPartPr/>
              <p14:nvPr/>
            </p14:nvContentPartPr>
            <p14:xfrm>
              <a:off x="6822820" y="4132940"/>
              <a:ext cx="62640" cy="77760"/>
            </p14:xfrm>
          </p:contentPart>
        </mc:Choice>
        <mc:Fallback xmlns="">
          <p:pic>
            <p:nvPicPr>
              <p:cNvPr id="18" name="Ink 17">
                <a:extLst>
                  <a:ext uri="{FF2B5EF4-FFF2-40B4-BE49-F238E27FC236}">
                    <a16:creationId xmlns:a16="http://schemas.microsoft.com/office/drawing/2014/main" id="{F483081C-C8DD-D643-AF53-D3B7B0AF8B85}"/>
                  </a:ext>
                </a:extLst>
              </p:cNvPr>
              <p:cNvPicPr/>
              <p:nvPr/>
            </p:nvPicPr>
            <p:blipFill>
              <a:blip r:embed="rId5"/>
              <a:stretch>
                <a:fillRect/>
              </a:stretch>
            </p:blipFill>
            <p:spPr>
              <a:xfrm>
                <a:off x="6807340" y="4117820"/>
                <a:ext cx="93240" cy="108000"/>
              </a:xfrm>
              <a:prstGeom prst="rect">
                <a:avLst/>
              </a:prstGeom>
            </p:spPr>
          </p:pic>
        </mc:Fallback>
      </mc:AlternateContent>
      <p:cxnSp>
        <p:nvCxnSpPr>
          <p:cNvPr id="42" name="Straight Connector 41">
            <a:extLst>
              <a:ext uri="{FF2B5EF4-FFF2-40B4-BE49-F238E27FC236}">
                <a16:creationId xmlns:a16="http://schemas.microsoft.com/office/drawing/2014/main" id="{6739C5B4-E111-6248-ACB3-F79841108028}"/>
              </a:ext>
            </a:extLst>
          </p:cNvPr>
          <p:cNvCxnSpPr>
            <a:cxnSpLocks/>
          </p:cNvCxnSpPr>
          <p:nvPr/>
        </p:nvCxnSpPr>
        <p:spPr>
          <a:xfrm>
            <a:off x="8318500" y="2832100"/>
            <a:ext cx="93980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46" name="Straight Connector 45">
            <a:extLst>
              <a:ext uri="{FF2B5EF4-FFF2-40B4-BE49-F238E27FC236}">
                <a16:creationId xmlns:a16="http://schemas.microsoft.com/office/drawing/2014/main" id="{799E19B5-0195-4448-8CE1-D0A8A790B12F}"/>
              </a:ext>
            </a:extLst>
          </p:cNvPr>
          <p:cNvCxnSpPr>
            <a:cxnSpLocks/>
          </p:cNvCxnSpPr>
          <p:nvPr/>
        </p:nvCxnSpPr>
        <p:spPr>
          <a:xfrm>
            <a:off x="3479800" y="2984500"/>
            <a:ext cx="248920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48" name="Straight Connector 47">
            <a:extLst>
              <a:ext uri="{FF2B5EF4-FFF2-40B4-BE49-F238E27FC236}">
                <a16:creationId xmlns:a16="http://schemas.microsoft.com/office/drawing/2014/main" id="{ED1F85D6-0DF4-4B4F-9F15-8ABC2F5CE875}"/>
              </a:ext>
            </a:extLst>
          </p:cNvPr>
          <p:cNvCxnSpPr>
            <a:cxnSpLocks/>
          </p:cNvCxnSpPr>
          <p:nvPr/>
        </p:nvCxnSpPr>
        <p:spPr>
          <a:xfrm>
            <a:off x="9664700" y="2997200"/>
            <a:ext cx="204470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50" name="Straight Connector 49">
            <a:extLst>
              <a:ext uri="{FF2B5EF4-FFF2-40B4-BE49-F238E27FC236}">
                <a16:creationId xmlns:a16="http://schemas.microsoft.com/office/drawing/2014/main" id="{4207A8E9-4C66-2B46-885B-602D663CBAD3}"/>
              </a:ext>
            </a:extLst>
          </p:cNvPr>
          <p:cNvCxnSpPr>
            <a:cxnSpLocks/>
          </p:cNvCxnSpPr>
          <p:nvPr/>
        </p:nvCxnSpPr>
        <p:spPr>
          <a:xfrm>
            <a:off x="3136900" y="3162300"/>
            <a:ext cx="124460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52" name="Straight Connector 51">
            <a:extLst>
              <a:ext uri="{FF2B5EF4-FFF2-40B4-BE49-F238E27FC236}">
                <a16:creationId xmlns:a16="http://schemas.microsoft.com/office/drawing/2014/main" id="{3DB46C6E-C048-0846-8B50-82BAF1F66AEA}"/>
              </a:ext>
            </a:extLst>
          </p:cNvPr>
          <p:cNvCxnSpPr>
            <a:cxnSpLocks/>
          </p:cNvCxnSpPr>
          <p:nvPr/>
        </p:nvCxnSpPr>
        <p:spPr>
          <a:xfrm>
            <a:off x="10236200" y="4203700"/>
            <a:ext cx="119380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43327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D7DEC2F5-EB9C-A149-9590-1E42F81B3A38}"/>
              </a:ext>
            </a:extLst>
          </p:cNvPr>
          <p:cNvPicPr>
            <a:picLocks noChangeAspect="1"/>
          </p:cNvPicPr>
          <p:nvPr/>
        </p:nvPicPr>
        <p:blipFill>
          <a:blip r:embed="rId2"/>
          <a:stretch>
            <a:fillRect/>
          </a:stretch>
        </p:blipFill>
        <p:spPr>
          <a:xfrm>
            <a:off x="3336925" y="296348"/>
            <a:ext cx="5518150" cy="6216830"/>
          </a:xfrm>
          <a:prstGeom prst="rect">
            <a:avLst/>
          </a:prstGeom>
        </p:spPr>
      </p:pic>
      <p:sp>
        <p:nvSpPr>
          <p:cNvPr id="7" name="Footer Placeholder 6">
            <a:extLst>
              <a:ext uri="{FF2B5EF4-FFF2-40B4-BE49-F238E27FC236}">
                <a16:creationId xmlns:a16="http://schemas.microsoft.com/office/drawing/2014/main" id="{C57E0903-4C75-474E-9B1F-1D93D8A82116}"/>
              </a:ext>
            </a:extLst>
          </p:cNvPr>
          <p:cNvSpPr>
            <a:spLocks noGrp="1"/>
          </p:cNvSpPr>
          <p:nvPr>
            <p:ph type="ftr" sz="quarter" idx="11"/>
          </p:nvPr>
        </p:nvSpPr>
        <p:spPr>
          <a:xfrm>
            <a:off x="129029" y="6513178"/>
            <a:ext cx="4497315" cy="365125"/>
          </a:xfrm>
        </p:spPr>
        <p:txBody>
          <a:bodyPr>
            <a:normAutofit fontScale="92500"/>
          </a:bodyPr>
          <a:lstStyle/>
          <a:p>
            <a:r>
              <a:rPr lang="en-US"/>
              <a:t>Diagnostic and Statistical Manual for Mental Disorders, 5th Edition</a:t>
            </a:r>
          </a:p>
        </p:txBody>
      </p:sp>
    </p:spTree>
    <p:extLst>
      <p:ext uri="{BB962C8B-B14F-4D97-AF65-F5344CB8AC3E}">
        <p14:creationId xmlns:p14="http://schemas.microsoft.com/office/powerpoint/2010/main" val="3153523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3">
            <a:extLst>
              <a:ext uri="{FF2B5EF4-FFF2-40B4-BE49-F238E27FC236}">
                <a16:creationId xmlns:a16="http://schemas.microsoft.com/office/drawing/2014/main" id="{22171661-0838-4942-A149-8C1B78926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3">
            <a:extLst>
              <a:ext uri="{FF2B5EF4-FFF2-40B4-BE49-F238E27FC236}">
                <a16:creationId xmlns:a16="http://schemas.microsoft.com/office/drawing/2014/main" id="{5C569A89-4BBD-4E62-9A37-D553FBF9F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1895" y="-11953"/>
            <a:ext cx="8600105" cy="6869953"/>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 name="connsiteX0" fmla="*/ 985167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985167 w 6430885"/>
              <a:gd name="connsiteY4" fmla="*/ 0 h 6869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0885" h="6869951">
                <a:moveTo>
                  <a:pt x="985167" y="0"/>
                </a:moveTo>
                <a:lnTo>
                  <a:pt x="6430885" y="11953"/>
                </a:lnTo>
                <a:lnTo>
                  <a:pt x="6430885" y="6869951"/>
                </a:lnTo>
                <a:lnTo>
                  <a:pt x="0" y="6869951"/>
                </a:lnTo>
                <a:lnTo>
                  <a:pt x="985167"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7">
            <a:extLst>
              <a:ext uri="{FF2B5EF4-FFF2-40B4-BE49-F238E27FC236}">
                <a16:creationId xmlns:a16="http://schemas.microsoft.com/office/drawing/2014/main" id="{BB04A404-AF1E-4EC9-AF7D-46C68BFCEB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890239" y="1"/>
            <a:ext cx="2499667" cy="685799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screenshot of a cell phone&#10;&#10;Description automatically generated">
            <a:extLst>
              <a:ext uri="{FF2B5EF4-FFF2-40B4-BE49-F238E27FC236}">
                <a16:creationId xmlns:a16="http://schemas.microsoft.com/office/drawing/2014/main" id="{331050E0-D5E3-AC4B-B122-CBB8597A0CA4}"/>
              </a:ext>
            </a:extLst>
          </p:cNvPr>
          <p:cNvPicPr>
            <a:picLocks noChangeAspect="1"/>
          </p:cNvPicPr>
          <p:nvPr/>
        </p:nvPicPr>
        <p:blipFill>
          <a:blip r:embed="rId2"/>
          <a:stretch>
            <a:fillRect/>
          </a:stretch>
        </p:blipFill>
        <p:spPr>
          <a:xfrm>
            <a:off x="533400" y="1355158"/>
            <a:ext cx="4967288" cy="4147684"/>
          </a:xfrm>
          <a:prstGeom prst="rect">
            <a:avLst/>
          </a:prstGeom>
        </p:spPr>
      </p:pic>
      <p:sp>
        <p:nvSpPr>
          <p:cNvPr id="7" name="Content Placeholder 6">
            <a:extLst>
              <a:ext uri="{FF2B5EF4-FFF2-40B4-BE49-F238E27FC236}">
                <a16:creationId xmlns:a16="http://schemas.microsoft.com/office/drawing/2014/main" id="{66237283-81F6-8342-820E-A198104822EF}"/>
              </a:ext>
            </a:extLst>
          </p:cNvPr>
          <p:cNvSpPr>
            <a:spLocks noGrp="1"/>
          </p:cNvSpPr>
          <p:nvPr>
            <p:ph idx="1"/>
          </p:nvPr>
        </p:nvSpPr>
        <p:spPr>
          <a:xfrm>
            <a:off x="5735832" y="1404759"/>
            <a:ext cx="5402067" cy="4373741"/>
          </a:xfrm>
        </p:spPr>
        <p:txBody>
          <a:bodyPr anchor="t">
            <a:normAutofit/>
          </a:bodyPr>
          <a:lstStyle/>
          <a:p>
            <a:pPr>
              <a:lnSpc>
                <a:spcPct val="90000"/>
              </a:lnSpc>
            </a:pPr>
            <a:r>
              <a:rPr lang="en-US" sz="2000" dirty="0"/>
              <a:t>Exclusion of other psychotic features – negative symptoms, disorganized speech.</a:t>
            </a:r>
          </a:p>
          <a:p>
            <a:pPr>
              <a:lnSpc>
                <a:spcPct val="90000"/>
              </a:lnSpc>
            </a:pPr>
            <a:r>
              <a:rPr lang="en-US" sz="2000" dirty="0"/>
              <a:t>Ambiguity around onset of symptoms ‘during or soon after substance intoxication or withdrawal’. What about substance use disorder not sufficing criteria for I/W?</a:t>
            </a:r>
          </a:p>
          <a:p>
            <a:pPr>
              <a:lnSpc>
                <a:spcPct val="90000"/>
              </a:lnSpc>
            </a:pPr>
            <a:r>
              <a:rPr lang="en-US" sz="2000" dirty="0"/>
              <a:t>Distinguishing from primary psychotic disorders. Duration of symptoms persistence post substance I/W - ‘about a month’ after substance cessation. Some chronic users can have symptoms lasting over 1 month. ?long lasting symptoms or precipitation of development of a primary psychotic disorder.</a:t>
            </a:r>
          </a:p>
        </p:txBody>
      </p:sp>
      <p:sp>
        <p:nvSpPr>
          <p:cNvPr id="8" name="Footer Placeholder 7">
            <a:extLst>
              <a:ext uri="{FF2B5EF4-FFF2-40B4-BE49-F238E27FC236}">
                <a16:creationId xmlns:a16="http://schemas.microsoft.com/office/drawing/2014/main" id="{42716767-B1FB-C84C-832F-28E0D8F66B00}"/>
              </a:ext>
            </a:extLst>
          </p:cNvPr>
          <p:cNvSpPr>
            <a:spLocks noGrp="1"/>
          </p:cNvSpPr>
          <p:nvPr>
            <p:ph type="ftr" sz="quarter" idx="11"/>
          </p:nvPr>
        </p:nvSpPr>
        <p:spPr>
          <a:xfrm>
            <a:off x="154429" y="6398878"/>
            <a:ext cx="4497315" cy="365125"/>
          </a:xfrm>
        </p:spPr>
        <p:txBody>
          <a:bodyPr>
            <a:normAutofit/>
          </a:bodyPr>
          <a:lstStyle/>
          <a:p>
            <a:pPr>
              <a:spcAft>
                <a:spcPts val="600"/>
              </a:spcAft>
            </a:pPr>
            <a:r>
              <a:rPr lang="en-US"/>
              <a:t>J Clin Psychiatry 69:3, March 2008</a:t>
            </a:r>
          </a:p>
        </p:txBody>
      </p:sp>
    </p:spTree>
    <p:extLst>
      <p:ext uri="{BB962C8B-B14F-4D97-AF65-F5344CB8AC3E}">
        <p14:creationId xmlns:p14="http://schemas.microsoft.com/office/powerpoint/2010/main" val="2320036663"/>
      </p:ext>
    </p:extLst>
  </p:cSld>
  <p:clrMapOvr>
    <a:masterClrMapping/>
  </p:clrMapOvr>
</p:sld>
</file>

<file path=ppt/theme/theme1.xml><?xml version="1.0" encoding="utf-8"?>
<a:theme xmlns:a="http://schemas.openxmlformats.org/drawingml/2006/main" name="AngleLinesVTI">
  <a:themeElements>
    <a:clrScheme name="AnalogousFromLightSeedRightStep">
      <a:dk1>
        <a:srgbClr val="000000"/>
      </a:dk1>
      <a:lt1>
        <a:srgbClr val="FFFFFF"/>
      </a:lt1>
      <a:dk2>
        <a:srgbClr val="413424"/>
      </a:dk2>
      <a:lt2>
        <a:srgbClr val="E2E5E8"/>
      </a:lt2>
      <a:accent1>
        <a:srgbClr val="D19651"/>
      </a:accent1>
      <a:accent2>
        <a:srgbClr val="A9A64F"/>
      </a:accent2>
      <a:accent3>
        <a:srgbClr val="90AB63"/>
      </a:accent3>
      <a:accent4>
        <a:srgbClr val="66B253"/>
      </a:accent4>
      <a:accent5>
        <a:srgbClr val="58B46B"/>
      </a:accent5>
      <a:accent6>
        <a:srgbClr val="53B28E"/>
      </a:accent6>
      <a:hlink>
        <a:srgbClr val="6283AA"/>
      </a:hlink>
      <a:folHlink>
        <a:srgbClr val="7F7F7F"/>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TotalTime>
  <Words>393</Words>
  <Application>Microsoft Office PowerPoint</Application>
  <PresentationFormat>Widescreen</PresentationFormat>
  <Paragraphs>27</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Univers Condensed Light</vt:lpstr>
      <vt:lpstr>Walbaum Display Light</vt:lpstr>
      <vt:lpstr>AngleLinesVTI</vt:lpstr>
      <vt:lpstr>Drug induced psychosis</vt:lpstr>
      <vt:lpstr>Substance use trends in australia</vt:lpstr>
      <vt:lpstr>PowerPoint Presentation</vt:lpstr>
      <vt:lpstr>PowerPoint Presentation</vt:lpstr>
      <vt:lpstr>Neural pathways</vt:lpstr>
      <vt:lpstr>PowerPoint Presentation</vt:lpstr>
      <vt:lpstr>ICD-10</vt:lpstr>
      <vt:lpstr>PowerPoint Presentation</vt:lpstr>
      <vt:lpstr>PowerPoint Presentation</vt:lpstr>
      <vt:lpstr>PowerPoint Presentation</vt:lpstr>
      <vt:lpstr>PowerPoint Presentation</vt:lpstr>
      <vt:lpstr>Implications for practice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 induced psychosis</dc:title>
  <dc:creator>Stuti Jindal</dc:creator>
  <cp:lastModifiedBy>Lisa Pearson</cp:lastModifiedBy>
  <cp:revision>3</cp:revision>
  <dcterms:created xsi:type="dcterms:W3CDTF">2020-09-15T15:01:53Z</dcterms:created>
  <dcterms:modified xsi:type="dcterms:W3CDTF">2023-08-02T05:49:41Z</dcterms:modified>
</cp:coreProperties>
</file>